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3" r:id="rId3"/>
    <p:sldId id="257" r:id="rId4"/>
    <p:sldId id="264" r:id="rId5"/>
    <p:sldId id="265" r:id="rId6"/>
    <p:sldId id="259" r:id="rId7"/>
    <p:sldId id="269" r:id="rId8"/>
    <p:sldId id="270" r:id="rId9"/>
    <p:sldId id="271" r:id="rId10"/>
    <p:sldId id="258" r:id="rId11"/>
    <p:sldId id="262" r:id="rId12"/>
    <p:sldId id="268"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00"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7E8BA1-6F15-47CB-A3F1-8CB4B67656C2}"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144881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7E8BA1-6F15-47CB-A3F1-8CB4B67656C2}"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233013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7E8BA1-6F15-47CB-A3F1-8CB4B67656C2}"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280338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7745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0193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0699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913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262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53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9125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844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7E8BA1-6F15-47CB-A3F1-8CB4B67656C2}"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3027357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7792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6719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37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7E8BA1-6F15-47CB-A3F1-8CB4B67656C2}"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293603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7E8BA1-6F15-47CB-A3F1-8CB4B67656C2}"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409100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7E8BA1-6F15-47CB-A3F1-8CB4B67656C2}"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261112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7E8BA1-6F15-47CB-A3F1-8CB4B67656C2}"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258713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E8BA1-6F15-47CB-A3F1-8CB4B67656C2}"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184946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7E8BA1-6F15-47CB-A3F1-8CB4B67656C2}"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95566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7E8BA1-6F15-47CB-A3F1-8CB4B67656C2}"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DB74D3-90E6-48E5-A397-8EF29661AC10}" type="slidenum">
              <a:rPr lang="en-US" smtClean="0"/>
              <a:t>‹#›</a:t>
            </a:fld>
            <a:endParaRPr lang="en-US"/>
          </a:p>
        </p:txBody>
      </p:sp>
    </p:spTree>
    <p:extLst>
      <p:ext uri="{BB962C8B-B14F-4D97-AF65-F5344CB8AC3E}">
        <p14:creationId xmlns:p14="http://schemas.microsoft.com/office/powerpoint/2010/main" val="3994848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E8BA1-6F15-47CB-A3F1-8CB4B67656C2}" type="datetimeFigureOut">
              <a:rPr lang="en-US" smtClean="0"/>
              <a:t>3/5/2026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B74D3-90E6-48E5-A397-8EF29661AC10}" type="slidenum">
              <a:rPr lang="en-US" smtClean="0"/>
              <a:t>‹#›</a:t>
            </a:fld>
            <a:endParaRPr lang="en-US"/>
          </a:p>
        </p:txBody>
      </p:sp>
    </p:spTree>
    <p:extLst>
      <p:ext uri="{BB962C8B-B14F-4D97-AF65-F5344CB8AC3E}">
        <p14:creationId xmlns:p14="http://schemas.microsoft.com/office/powerpoint/2010/main" val="3612813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6632D4-5F99-4B17-B78A-8E4ECE6CF2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5957EB-474D-4C79-9955-E6866252012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3019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nền PowerPoint mầm no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91775" y="1603427"/>
            <a:ext cx="8208466"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w="22225">
                  <a:solidFill>
                    <a:srgbClr val="ED7D31"/>
                  </a:solidFill>
                  <a:prstDash val="solid"/>
                </a:ln>
                <a:solidFill>
                  <a:srgbClr val="ED7D31">
                    <a:lumMod val="40000"/>
                    <a:lumOff val="60000"/>
                  </a:srgbClr>
                </a:solidFill>
                <a:effectLst/>
                <a:uLnTx/>
                <a:uFillTx/>
                <a:latin typeface="Calibri"/>
                <a:ea typeface="+mn-ea"/>
                <a:cs typeface="+mn-cs"/>
              </a:rPr>
              <a:t>Chủ đề: Thế giới động vật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w="22225">
                  <a:solidFill>
                    <a:srgbClr val="ED7D31"/>
                  </a:solidFill>
                  <a:prstDash val="solid"/>
                </a:ln>
                <a:solidFill>
                  <a:srgbClr val="ED7D31">
                    <a:lumMod val="40000"/>
                    <a:lumOff val="60000"/>
                  </a:srgbClr>
                </a:solidFill>
                <a:effectLst/>
                <a:uLnTx/>
                <a:uFillTx/>
                <a:latin typeface="Calibri"/>
                <a:ea typeface="+mn-ea"/>
                <a:cs typeface="+mn-cs"/>
              </a:rPr>
              <a:t>Đề tài: LQVT</a:t>
            </a:r>
            <a:r>
              <a:rPr kumimoji="0" lang="en-US" sz="3600" b="1" i="0" u="none" strike="noStrike" kern="1200" cap="none" spc="0" normalizeH="0" noProof="0" smtClean="0">
                <a:ln w="22225">
                  <a:solidFill>
                    <a:srgbClr val="ED7D31"/>
                  </a:solidFill>
                  <a:prstDash val="solid"/>
                </a:ln>
                <a:solidFill>
                  <a:srgbClr val="ED7D31">
                    <a:lumMod val="40000"/>
                    <a:lumOff val="60000"/>
                  </a:srgbClr>
                </a:solidFill>
                <a:effectLst/>
                <a:uLnTx/>
                <a:uFillTx/>
                <a:latin typeface="Calibri"/>
                <a:ea typeface="+mn-ea"/>
                <a:cs typeface="+mn-cs"/>
              </a:rPr>
              <a:t> “Ôn các chữ số 3, 4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noProof="0" smtClean="0">
                <a:ln w="22225">
                  <a:solidFill>
                    <a:srgbClr val="ED7D31"/>
                  </a:solidFill>
                  <a:prstDash val="solid"/>
                </a:ln>
                <a:solidFill>
                  <a:srgbClr val="ED7D31">
                    <a:lumMod val="40000"/>
                    <a:lumOff val="60000"/>
                  </a:srgbClr>
                </a:solidFill>
                <a:effectLst/>
                <a:uLnTx/>
                <a:uFillTx/>
                <a:latin typeface="Calibri"/>
                <a:ea typeface="+mn-ea"/>
                <a:cs typeface="+mn-cs"/>
              </a:rPr>
              <a:t>phân nhóm đối tượng trong phạm vi 3, 4”</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a:ea typeface="+mn-ea"/>
              <a:cs typeface="+mn-cs"/>
            </a:endParaRPr>
          </a:p>
        </p:txBody>
      </p:sp>
      <p:sp>
        <p:nvSpPr>
          <p:cNvPr id="4" name="TextBox 3"/>
          <p:cNvSpPr txBox="1"/>
          <p:nvPr/>
        </p:nvSpPr>
        <p:spPr>
          <a:xfrm>
            <a:off x="2698411" y="939285"/>
            <a:ext cx="6795178" cy="664142"/>
          </a:xfrm>
          <a:prstGeom prst="rect">
            <a:avLst/>
          </a:prstGeom>
          <a:noFill/>
        </p:spPr>
        <p:txBody>
          <a:bodyPr wrap="square" rtlCol="0">
            <a:prstTxWarp prst="textButto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LĨNH VỰC PHÁT </a:t>
            </a:r>
            <a:r>
              <a:rPr kumimoji="0" lang="en-US" sz="4000" b="1" i="0" u="none" strike="noStrike" kern="1200" cap="none" spc="0" normalizeH="0" baseline="0" noProof="0" smtClean="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TRIỂN NHẬN</a:t>
            </a:r>
            <a:r>
              <a:rPr kumimoji="0" lang="en-US" sz="4000" b="1" i="0" u="none" strike="noStrike" kern="1200" cap="none" spc="0" normalizeH="0" noProof="0" smtClean="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THỨC</a:t>
            </a:r>
            <a:endParaRPr kumimoji="0" lang="en-US" sz="40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4626477" y="3552238"/>
            <a:ext cx="4041801" cy="1687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 tuổi: 4-5 tuổi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Thời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ian: 25-30 phút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Người dạy: </a:t>
            </a:r>
            <a:r>
              <a:rPr lang="en-US" sz="2400" b="1" noProof="0" smtClean="0">
                <a:solidFill>
                  <a:srgbClr val="FF0000"/>
                </a:solidFill>
                <a:latin typeface="Times New Roman" panose="02020603050405020304" pitchFamily="18" charset="0"/>
                <a:cs typeface="Times New Roman" panose="02020603050405020304" pitchFamily="18" charset="0"/>
              </a:rPr>
              <a:t>Vũ Thị Thủy</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71351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785"/>
            <a:ext cx="12192000" cy="6861785"/>
          </a:xfrm>
          <a:prstGeom prst="rect">
            <a:avLst/>
          </a:prstGeom>
        </p:spPr>
      </p:pic>
      <p:sp>
        <p:nvSpPr>
          <p:cNvPr id="4" name="TextBox 3"/>
          <p:cNvSpPr txBox="1"/>
          <p:nvPr/>
        </p:nvSpPr>
        <p:spPr>
          <a:xfrm>
            <a:off x="1233912" y="1125701"/>
            <a:ext cx="9830328"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baseline="0" smtClean="0">
                <a:solidFill>
                  <a:srgbClr val="FF0000"/>
                </a:solidFill>
                <a:latin typeface="Times New Roman" panose="02020603050405020304" pitchFamily="18" charset="0"/>
                <a:cs typeface="Times New Roman" panose="02020603050405020304" pitchFamily="18" charset="0"/>
              </a:rPr>
              <a:t>Trò</a:t>
            </a:r>
            <a:r>
              <a:rPr lang="en-US" sz="3600" b="1" smtClean="0">
                <a:solidFill>
                  <a:srgbClr val="FF0000"/>
                </a:solidFill>
                <a:latin typeface="Times New Roman" panose="02020603050405020304" pitchFamily="18" charset="0"/>
                <a:cs typeface="Times New Roman" panose="02020603050405020304" pitchFamily="18" charset="0"/>
              </a:rPr>
              <a:t> chơi 3: Tạo nhóm số lượng đúng với chữ số</a:t>
            </a:r>
            <a:endPar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681843" y="2266600"/>
            <a:ext cx="8341178" cy="1569660"/>
          </a:xfrm>
          <a:prstGeom prst="rect">
            <a:avLst/>
          </a:prstGeom>
          <a:noFill/>
        </p:spPr>
        <p:txBody>
          <a:bodyPr wrap="square" rtlCol="0">
            <a:spAutoFit/>
          </a:bodyPr>
          <a:lstStyle/>
          <a:p>
            <a:pPr algn="just"/>
            <a:r>
              <a:rPr lang="vi-VN"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Cách </a:t>
            </a:r>
            <a:r>
              <a:rPr lang="vi-VN" sz="3200" smtClean="0">
                <a:solidFill>
                  <a:srgbClr val="0070C0"/>
                </a:solidFill>
                <a:latin typeface="Times New Roman" panose="02020603050405020304" pitchFamily="18" charset="0"/>
                <a:cs typeface="Times New Roman" panose="02020603050405020304" pitchFamily="18" charset="0"/>
              </a:rPr>
              <a:t>chơi: </a:t>
            </a:r>
            <a:r>
              <a:rPr lang="vi-VN" sz="3200">
                <a:solidFill>
                  <a:srgbClr val="0070C0"/>
                </a:solidFill>
                <a:latin typeface="Times New Roman" panose="02020603050405020304" pitchFamily="18" charset="0"/>
                <a:cs typeface="Times New Roman" panose="02020603050405020304" pitchFamily="18" charset="0"/>
              </a:rPr>
              <a:t>Mỗi bạn sẽ lấy 2 chiếc lá, các con đọc chữ số trên lá, rồi đi đến khu vườn và gắn các con vật sao cho số lượng đúng với chữ số trên lá.</a:t>
            </a:r>
          </a:p>
        </p:txBody>
      </p:sp>
    </p:spTree>
    <p:extLst>
      <p:ext uri="{BB962C8B-B14F-4D97-AF65-F5344CB8AC3E}">
        <p14:creationId xmlns:p14="http://schemas.microsoft.com/office/powerpoint/2010/main" val="7830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785"/>
            <a:ext cx="12192000" cy="6861785"/>
          </a:xfrm>
          <a:prstGeom prst="rect">
            <a:avLst/>
          </a:prstGeom>
        </p:spPr>
      </p:pic>
      <p:sp>
        <p:nvSpPr>
          <p:cNvPr id="4" name="TextBox 3"/>
          <p:cNvSpPr txBox="1"/>
          <p:nvPr/>
        </p:nvSpPr>
        <p:spPr>
          <a:xfrm>
            <a:off x="1233912" y="1125701"/>
            <a:ext cx="9830328" cy="823752"/>
          </a:xfrm>
          <a:prstGeom prst="rect">
            <a:avLst/>
          </a:prstGeom>
          <a:noFill/>
        </p:spPr>
        <p:txBody>
          <a:bodyPr wrap="square" rtlCol="0">
            <a:spAutoFit/>
          </a:bodyPr>
          <a:lstStyle/>
          <a:p>
            <a:pPr>
              <a:lnSpc>
                <a:spcPct val="150000"/>
              </a:lnSpc>
              <a:defRPr/>
            </a:pPr>
            <a:r>
              <a:rPr lang="en-US" sz="3600" b="1" smtClean="0">
                <a:solidFill>
                  <a:srgbClr val="FF0000"/>
                </a:solidFill>
                <a:latin typeface="Times New Roman" panose="02020603050405020304" pitchFamily="18" charset="0"/>
                <a:cs typeface="Times New Roman" panose="02020603050405020304" pitchFamily="18" charset="0"/>
              </a:rPr>
              <a:t>Trò chơi 3: Tạo nhóm số lượng đúng với chữ số</a:t>
            </a:r>
          </a:p>
        </p:txBody>
      </p:sp>
      <p:pic>
        <p:nvPicPr>
          <p:cNvPr id="2" name="(28) Ta Đi Vào Rừng Xanh  Thảo Vân (Bé Gạo 3 Tuổi) - Nhạc Thiếu Nhi Vui Nhộn [MV] - YouTube">
            <a:hlinkClick r:id="" action="ppaction://media"/>
          </p:cNvPr>
          <p:cNvPicPr>
            <a:picLocks noChangeAspect="1"/>
          </p:cNvPicPr>
          <p:nvPr>
            <a:audioFile r:link="rId1"/>
            <p:extLst>
              <p:ext uri="{DAA4B4D4-6D71-4841-9C94-3DE7FCFB9230}">
                <p14:media xmlns:p14="http://schemas.microsoft.com/office/powerpoint/2010/main" r:embed="rId2">
                  <p14:trim st="5061"/>
                </p14:media>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4371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357615" y="722188"/>
            <a:ext cx="6047642"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baseline="0" smtClean="0">
                <a:solidFill>
                  <a:srgbClr val="FF0000"/>
                </a:solidFill>
                <a:latin typeface="Times New Roman" panose="02020603050405020304" pitchFamily="18" charset="0"/>
                <a:cs typeface="Times New Roman" panose="02020603050405020304" pitchFamily="18" charset="0"/>
              </a:rPr>
              <a:t>Trò</a:t>
            </a:r>
            <a:r>
              <a:rPr lang="en-US" sz="3600" b="1" smtClean="0">
                <a:solidFill>
                  <a:srgbClr val="FF0000"/>
                </a:solidFill>
                <a:latin typeface="Times New Roman" panose="02020603050405020304" pitchFamily="18" charset="0"/>
                <a:cs typeface="Times New Roman" panose="02020603050405020304" pitchFamily="18" charset="0"/>
              </a:rPr>
              <a:t> chơi 4: Tự chọn góc chơi</a:t>
            </a:r>
            <a:endPar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357615" y="1417514"/>
            <a:ext cx="6978371" cy="2308324"/>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Góc 1: Tìm bóng tương ứng với thẻ số.</a:t>
            </a:r>
          </a:p>
          <a:p>
            <a:pPr algn="just"/>
            <a:r>
              <a:rPr lang="vi-VN" sz="2400">
                <a:solidFill>
                  <a:srgbClr val="0070C0"/>
                </a:solidFill>
                <a:latin typeface="Times New Roman" panose="02020603050405020304" pitchFamily="18" charset="0"/>
                <a:cs typeface="Times New Roman" panose="02020603050405020304" pitchFamily="18" charset="0"/>
              </a:rPr>
              <a:t>Góc 2: Chơi xúc xắc</a:t>
            </a:r>
          </a:p>
          <a:p>
            <a:pPr algn="just"/>
            <a:r>
              <a:rPr lang="vi-VN" sz="2400">
                <a:solidFill>
                  <a:srgbClr val="0070C0"/>
                </a:solidFill>
                <a:latin typeface="Times New Roman" panose="02020603050405020304" pitchFamily="18" charset="0"/>
                <a:cs typeface="Times New Roman" panose="02020603050405020304" pitchFamily="18" charset="0"/>
              </a:rPr>
              <a:t>Góc 3: Làm bài tập LQVT – nối nhóm số lượng con vật tương ứng với chữ số.</a:t>
            </a:r>
          </a:p>
          <a:p>
            <a:pPr algn="just"/>
            <a:r>
              <a:rPr lang="vi-VN" sz="2400">
                <a:solidFill>
                  <a:srgbClr val="0070C0"/>
                </a:solidFill>
                <a:latin typeface="Times New Roman" panose="02020603050405020304" pitchFamily="18" charset="0"/>
                <a:cs typeface="Times New Roman" panose="02020603050405020304" pitchFamily="18" charset="0"/>
              </a:rPr>
              <a:t>Góc 4: Phân nhóm con vật đúng với nơi sống và nhóm số lượng con vật đúng với chữ số.</a:t>
            </a:r>
          </a:p>
        </p:txBody>
      </p:sp>
    </p:spTree>
    <p:extLst>
      <p:ext uri="{BB962C8B-B14F-4D97-AF65-F5344CB8AC3E}">
        <p14:creationId xmlns:p14="http://schemas.microsoft.com/office/powerpoint/2010/main" val="2824496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471916" y="1359381"/>
            <a:ext cx="5248168" cy="8237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baseline="0" smtClean="0">
                <a:solidFill>
                  <a:srgbClr val="FF0000"/>
                </a:solidFill>
                <a:latin typeface="Times New Roman" panose="02020603050405020304" pitchFamily="18" charset="0"/>
                <a:cs typeface="Times New Roman" panose="02020603050405020304" pitchFamily="18" charset="0"/>
              </a:rPr>
              <a:t>Hoạt</a:t>
            </a:r>
            <a:r>
              <a:rPr lang="en-US" sz="3600" b="1" smtClean="0">
                <a:solidFill>
                  <a:srgbClr val="FF0000"/>
                </a:solidFill>
                <a:latin typeface="Times New Roman" panose="02020603050405020304" pitchFamily="18" charset="0"/>
                <a:cs typeface="Times New Roman" panose="02020603050405020304" pitchFamily="18" charset="0"/>
              </a:rPr>
              <a:t> động 3: Kết thúc</a:t>
            </a:r>
            <a:endPar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204357" y="2274838"/>
            <a:ext cx="8343900" cy="1384995"/>
          </a:xfrm>
          <a:prstGeom prst="rect">
            <a:avLst/>
          </a:prstGeom>
        </p:spPr>
        <p:txBody>
          <a:bodyPr wrap="square">
            <a:spAutoFit/>
          </a:bodyPr>
          <a:lstStyle/>
          <a:p>
            <a:pPr algn="just">
              <a:lnSpc>
                <a:spcPct val="150000"/>
              </a:lnSpc>
              <a:spcAft>
                <a:spcPts val="0"/>
              </a:spcAft>
            </a:pP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 </a:t>
            </a:r>
            <a:r>
              <a:rPr lang="en-US" sz="28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nhận </a:t>
            </a: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xét </a:t>
            </a: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tiết </a:t>
            </a:r>
            <a:r>
              <a:rPr lang="en-US" sz="28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trẻ thu dọn đồ dùng học tập và chuyển hoạt động.</a:t>
            </a:r>
          </a:p>
        </p:txBody>
      </p:sp>
    </p:spTree>
    <p:extLst>
      <p:ext uri="{BB962C8B-B14F-4D97-AF65-F5344CB8AC3E}">
        <p14:creationId xmlns:p14="http://schemas.microsoft.com/office/powerpoint/2010/main" val="1332698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0"/>
            <a:ext cx="12192000" cy="6858000"/>
          </a:xfrm>
          <a:prstGeom prst="rect">
            <a:avLst/>
          </a:prstGeom>
        </p:spPr>
      </p:pic>
      <p:pic>
        <p:nvPicPr>
          <p:cNvPr id="5" name="(6) Numbers Song Let's Count 1-10 New Version - YouTube">
            <a:hlinkClick r:id="" action="ppaction://media"/>
          </p:cNvPr>
          <p:cNvPicPr>
            <a:picLocks noChangeAspect="1"/>
          </p:cNvPicPr>
          <p:nvPr>
            <a:audioFile r:link="rId1"/>
            <p:extLst>
              <p:ext uri="{DAA4B4D4-6D71-4841-9C94-3DE7FCFB9230}">
                <p14:media xmlns:p14="http://schemas.microsoft.com/office/powerpoint/2010/main" r:embed="rId2">
                  <p14:trim st="6807" end="10136.6875"/>
                </p14:media>
              </p:ext>
            </p:extLst>
          </p:nvPr>
        </p:nvPicPr>
        <p:blipFill>
          <a:blip r:embed="rId5"/>
          <a:stretch>
            <a:fillRect/>
          </a:stretch>
        </p:blipFill>
        <p:spPr>
          <a:xfrm>
            <a:off x="10589929" y="1262246"/>
            <a:ext cx="406400" cy="406400"/>
          </a:xfrm>
          <a:prstGeom prst="rect">
            <a:avLst/>
          </a:prstGeom>
        </p:spPr>
      </p:pic>
      <p:sp>
        <p:nvSpPr>
          <p:cNvPr id="6" name="TextBox 5"/>
          <p:cNvSpPr txBox="1"/>
          <p:nvPr/>
        </p:nvSpPr>
        <p:spPr>
          <a:xfrm>
            <a:off x="2991592" y="800581"/>
            <a:ext cx="6402665"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động 1: Ổn định tổ chức</a:t>
            </a:r>
            <a:endPar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4114800" y="2253344"/>
            <a:ext cx="4392386" cy="1077218"/>
          </a:xfrm>
          <a:prstGeom prst="rect">
            <a:avLst/>
          </a:prstGeom>
          <a:noFill/>
        </p:spPr>
        <p:txBody>
          <a:bodyPr wrap="square" rtlCol="0">
            <a:spAutoFit/>
          </a:bodyPr>
          <a:lstStyle/>
          <a:p>
            <a:r>
              <a:rPr lang="en-US" sz="3200" smtClean="0">
                <a:solidFill>
                  <a:srgbClr val="0070C0"/>
                </a:solidFill>
                <a:latin typeface="Times New Roman" panose="02020603050405020304" pitchFamily="18" charset="0"/>
                <a:cs typeface="Times New Roman" panose="02020603050405020304" pitchFamily="18" charset="0"/>
              </a:rPr>
              <a:t>- Vận </a:t>
            </a:r>
            <a:r>
              <a:rPr lang="en-US" sz="3200">
                <a:solidFill>
                  <a:srgbClr val="0070C0"/>
                </a:solidFill>
                <a:latin typeface="Times New Roman" panose="02020603050405020304" pitchFamily="18" charset="0"/>
                <a:cs typeface="Times New Roman" panose="02020603050405020304" pitchFamily="18" charset="0"/>
              </a:rPr>
              <a:t>động theo bài hát “Let’s Count 1–10”</a:t>
            </a:r>
          </a:p>
        </p:txBody>
      </p:sp>
    </p:spTree>
    <p:extLst>
      <p:ext uri="{BB962C8B-B14F-4D97-AF65-F5344CB8AC3E}">
        <p14:creationId xmlns:p14="http://schemas.microsoft.com/office/powerpoint/2010/main" val="38890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998883" y="589035"/>
            <a:ext cx="6402665" cy="17543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động 2: Nội dung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baseline="0" smtClean="0">
                <a:solidFill>
                  <a:srgbClr val="FF0000"/>
                </a:solidFill>
                <a:latin typeface="Times New Roman" panose="02020603050405020304" pitchFamily="18" charset="0"/>
                <a:cs typeface="Times New Roman" panose="02020603050405020304" pitchFamily="18" charset="0"/>
              </a:rPr>
              <a:t>Trò</a:t>
            </a:r>
            <a:r>
              <a:rPr lang="en-US" sz="3600" b="1" smtClean="0">
                <a:solidFill>
                  <a:srgbClr val="FF0000"/>
                </a:solidFill>
                <a:latin typeface="Times New Roman" panose="02020603050405020304" pitchFamily="18" charset="0"/>
                <a:cs typeface="Times New Roman" panose="02020603050405020304" pitchFamily="18" charset="0"/>
              </a:rPr>
              <a:t> chơi 1: Thi ai nhanh</a:t>
            </a:r>
            <a:endPar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747158" y="3127132"/>
            <a:ext cx="8341178" cy="2062103"/>
          </a:xfrm>
          <a:prstGeom prst="rect">
            <a:avLst/>
          </a:prstGeom>
          <a:noFill/>
        </p:spPr>
        <p:txBody>
          <a:bodyPr wrap="square" rtlCol="0">
            <a:spAutoFit/>
          </a:bodyPr>
          <a:lstStyle/>
          <a:p>
            <a:pPr algn="just"/>
            <a:r>
              <a:rPr lang="vi-VN" sz="3200">
                <a:solidFill>
                  <a:srgbClr val="002060"/>
                </a:solidFill>
                <a:latin typeface="Times New Roman" panose="02020603050405020304" pitchFamily="18" charset="0"/>
                <a:cs typeface="Times New Roman" panose="02020603050405020304" pitchFamily="18" charset="0"/>
              </a:rPr>
              <a:t>- Cách chơi: Cô giơ thẻ có các chấm tròn và thẻ có các ngón tay, thẻ con vật. Nhiệm vụ của các con là nhanh mắt quan sát, sau đó cô gọi các bạn trả lời và gắn lên bảng với thẻ chữ số tương ứng.</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9604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7999"/>
          </a:xfrm>
          <a:prstGeom prst="rect">
            <a:avLst/>
          </a:prstGeom>
        </p:spPr>
      </p:pic>
      <p:sp>
        <p:nvSpPr>
          <p:cNvPr id="3" name="TextBox 2"/>
          <p:cNvSpPr txBox="1"/>
          <p:nvPr/>
        </p:nvSpPr>
        <p:spPr>
          <a:xfrm>
            <a:off x="2155371" y="1727074"/>
            <a:ext cx="9046029"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baseline="0" smtClean="0">
                <a:solidFill>
                  <a:srgbClr val="FF0000"/>
                </a:solidFill>
                <a:latin typeface="Times New Roman" panose="02020603050405020304" pitchFamily="18" charset="0"/>
                <a:cs typeface="Times New Roman" panose="02020603050405020304" pitchFamily="18" charset="0"/>
              </a:rPr>
              <a:t>Trò</a:t>
            </a:r>
            <a:r>
              <a:rPr lang="en-US" sz="3600" b="1" smtClean="0">
                <a:solidFill>
                  <a:srgbClr val="FF0000"/>
                </a:solidFill>
                <a:latin typeface="Times New Roman" panose="02020603050405020304" pitchFamily="18" charset="0"/>
                <a:cs typeface="Times New Roman" panose="02020603050405020304" pitchFamily="18" charset="0"/>
              </a:rPr>
              <a:t> chơi 2: Lắng nghe, quan sát và ghi nhớ</a:t>
            </a:r>
            <a:endPar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302329" y="2639251"/>
            <a:ext cx="8341178" cy="3170099"/>
          </a:xfrm>
          <a:prstGeom prst="rect">
            <a:avLst/>
          </a:prstGeom>
          <a:noFill/>
        </p:spPr>
        <p:txBody>
          <a:bodyPr wrap="square" rtlCol="0">
            <a:spAutoFit/>
          </a:bodyPr>
          <a:lstStyle/>
          <a:p>
            <a:pPr algn="just"/>
            <a:r>
              <a:rPr lang="vi-VN" sz="2000">
                <a:latin typeface="Times New Roman" panose="02020603050405020304" pitchFamily="18" charset="0"/>
                <a:cs typeface="Times New Roman" panose="02020603050405020304" pitchFamily="18" charset="0"/>
              </a:rPr>
              <a:t>- Cô cho trẻ xem video AI.</a:t>
            </a:r>
          </a:p>
          <a:p>
            <a:pPr algn="just"/>
            <a:r>
              <a:rPr lang="vi-VN" sz="2000">
                <a:latin typeface="Times New Roman" panose="02020603050405020304" pitchFamily="18" charset="0"/>
                <a:cs typeface="Times New Roman" panose="02020603050405020304" pitchFamily="18" charset="0"/>
              </a:rPr>
              <a:t>+ Các con vừa gặp bạn nào trong video?</a:t>
            </a:r>
          </a:p>
          <a:p>
            <a:pPr algn="just"/>
            <a:r>
              <a:rPr lang="vi-VN" sz="2000">
                <a:latin typeface="Times New Roman" panose="02020603050405020304" pitchFamily="18" charset="0"/>
                <a:cs typeface="Times New Roman" panose="02020603050405020304" pitchFamily="18" charset="0"/>
              </a:rPr>
              <a:t>+ Hôm nay là ngày gì của bạn </a:t>
            </a:r>
            <a:r>
              <a:rPr lang="vi-VN" sz="2000">
                <a:latin typeface="Times New Roman" panose="02020603050405020304" pitchFamily="18" charset="0"/>
                <a:cs typeface="Times New Roman" panose="02020603050405020304" pitchFamily="18" charset="0"/>
              </a:rPr>
              <a:t>Thỏ</a:t>
            </a:r>
            <a:r>
              <a:rPr lang="vi-VN" sz="2000" smtClean="0">
                <a:latin typeface="Times New Roman" panose="02020603050405020304" pitchFamily="18" charset="0"/>
                <a:cs typeface="Times New Roman" panose="02020603050405020304" pitchFamily="18" charset="0"/>
              </a:rPr>
              <a:t>?</a:t>
            </a:r>
            <a:endParaRPr lang="en-US" sz="2000" smtClean="0">
              <a:latin typeface="Times New Roman" panose="02020603050405020304" pitchFamily="18" charset="0"/>
              <a:cs typeface="Times New Roman" panose="02020603050405020304" pitchFamily="18" charset="0"/>
            </a:endParaRPr>
          </a:p>
          <a:p>
            <a:pPr algn="just"/>
            <a:r>
              <a:rPr lang="vi-VN" sz="2000">
                <a:latin typeface="Times New Roman" panose="02020603050405020304" pitchFamily="18" charset="0"/>
                <a:cs typeface="Times New Roman" panose="02020603050405020304" pitchFamily="18" charset="0"/>
              </a:rPr>
              <a:t>- Bạn Thỏ yêu cầu các con quan sát trên bàn tiệc có những món ăn gì. Mỗi món có số lượng là bao nhiêu. Đoán xem bạn Thỏ năm nay bao nhiêu tuổi.</a:t>
            </a:r>
          </a:p>
          <a:p>
            <a:pPr algn="just"/>
            <a:r>
              <a:rPr lang="vi-VN" sz="2000">
                <a:latin typeface="Times New Roman" panose="02020603050405020304" pitchFamily="18" charset="0"/>
                <a:cs typeface="Times New Roman" panose="02020603050405020304" pitchFamily="18" charset="0"/>
              </a:rPr>
              <a:t>- Cô cho trẻ quan sát hình ảnh bàn tiệc sinh nhật của bạn Thỏ 10 giây để trẻ ghi nhớ.</a:t>
            </a:r>
          </a:p>
          <a:p>
            <a:pPr algn="just"/>
            <a:r>
              <a:rPr lang="vi-VN" sz="2000">
                <a:latin typeface="Times New Roman" panose="02020603050405020304" pitchFamily="18" charset="0"/>
                <a:cs typeface="Times New Roman" panose="02020603050405020304" pitchFamily="18" charset="0"/>
              </a:rPr>
              <a:t>- Chia trẻ thành 3 nhóm, về nhóm thảo luận và ghi chép vào bảng kết quả.</a:t>
            </a:r>
          </a:p>
          <a:p>
            <a:pPr algn="just"/>
            <a:r>
              <a:rPr lang="vi-VN" sz="2000">
                <a:latin typeface="Times New Roman" panose="02020603050405020304" pitchFamily="18" charset="0"/>
                <a:cs typeface="Times New Roman" panose="02020603050405020304" pitchFamily="18" charset="0"/>
              </a:rPr>
              <a:t>- Cô cho trẻ chia sẻ kết quả của nhóm: Nhóm 1, nhóm 2, nhóm 3.</a:t>
            </a:r>
          </a:p>
          <a:p>
            <a:pPr algn="just"/>
            <a:endParaRPr lang="vi-VN"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86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52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9" y="5799"/>
            <a:ext cx="12193057" cy="6846401"/>
          </a:xfrm>
          <a:prstGeom prst="rect">
            <a:avLst/>
          </a:prstGeom>
        </p:spPr>
      </p:pic>
      <p:pic>
        <p:nvPicPr>
          <p:cNvPr id="3" name="(14) Đồng hồ đếm ngược 10 giây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841" r="25922"/>
          <a:stretch/>
        </p:blipFill>
        <p:spPr>
          <a:xfrm>
            <a:off x="4783756" y="149191"/>
            <a:ext cx="1838426" cy="1906665"/>
          </a:xfrm>
          <a:prstGeom prst="rect">
            <a:avLst/>
          </a:prstGeom>
        </p:spPr>
      </p:pic>
    </p:spTree>
    <p:extLst>
      <p:ext uri="{BB962C8B-B14F-4D97-AF65-F5344CB8AC3E}">
        <p14:creationId xmlns:p14="http://schemas.microsoft.com/office/powerpoint/2010/main" val="535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326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7999"/>
          </a:xfrm>
          <a:prstGeom prst="rect">
            <a:avLst/>
          </a:prstGeom>
        </p:spPr>
      </p:pic>
      <p:sp>
        <p:nvSpPr>
          <p:cNvPr id="3" name="TextBox 2"/>
          <p:cNvSpPr txBox="1"/>
          <p:nvPr/>
        </p:nvSpPr>
        <p:spPr>
          <a:xfrm>
            <a:off x="2057400" y="2249588"/>
            <a:ext cx="9046029"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Trò chơi 2: Lắng nghe, quan sát và ghi nhớ</a:t>
            </a:r>
            <a:endPar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28) Ta Đi Vào Rừng Xanh  Thảo Vân (Bé Gạo 3 Tuổi) - Nhạc Thiếu Nhi Vui Nhộn [MV] - YouTube">
            <a:hlinkClick r:id="" action="ppaction://media"/>
          </p:cNvPr>
          <p:cNvPicPr>
            <a:picLocks noChangeAspect="1"/>
          </p:cNvPicPr>
          <p:nvPr>
            <a:audioFile r:link="rId1"/>
            <p:extLst>
              <p:ext uri="{DAA4B4D4-6D71-4841-9C94-3DE7FCFB9230}">
                <p14:media xmlns:p14="http://schemas.microsoft.com/office/powerpoint/2010/main" r:embed="rId2">
                  <p14:trim st="5302"/>
                </p14:media>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3287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7347">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2598" b="10493"/>
          <a:stretch/>
        </p:blipFill>
        <p:spPr>
          <a:xfrm>
            <a:off x="1" y="0"/>
            <a:ext cx="12191999" cy="6845964"/>
          </a:xfrm>
          <a:prstGeom prst="rect">
            <a:avLst/>
          </a:prstGeom>
        </p:spPr>
      </p:pic>
      <p:grpSp>
        <p:nvGrpSpPr>
          <p:cNvPr id="14" name="Group 13"/>
          <p:cNvGrpSpPr/>
          <p:nvPr/>
        </p:nvGrpSpPr>
        <p:grpSpPr>
          <a:xfrm>
            <a:off x="5909912" y="2658879"/>
            <a:ext cx="1232033" cy="1015663"/>
            <a:chOff x="5909912" y="2658879"/>
            <a:chExt cx="1232033" cy="1015663"/>
          </a:xfrm>
        </p:grpSpPr>
        <p:sp>
          <p:nvSpPr>
            <p:cNvPr id="4" name="Oval Callout 3"/>
            <p:cNvSpPr/>
            <p:nvPr/>
          </p:nvSpPr>
          <p:spPr>
            <a:xfrm>
              <a:off x="5909912" y="2772076"/>
              <a:ext cx="1232033" cy="789271"/>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17920" y="2658879"/>
              <a:ext cx="760396" cy="1015663"/>
            </a:xfrm>
            <a:prstGeom prst="rect">
              <a:avLst/>
            </a:prstGeom>
            <a:noFill/>
          </p:spPr>
          <p:txBody>
            <a:bodyPr wrap="square" rtlCol="0">
              <a:spAutoFit/>
            </a:bodyPr>
            <a:lstStyle/>
            <a:p>
              <a:r>
                <a:rPr lang="en-US" sz="6000" b="1">
                  <a:ln w="22225">
                    <a:solidFill>
                      <a:schemeClr val="accent2"/>
                    </a:solidFill>
                    <a:prstDash val="solid"/>
                  </a:ln>
                  <a:solidFill>
                    <a:srgbClr val="FF0000"/>
                  </a:solidFill>
                </a:rPr>
                <a:t>4</a:t>
              </a:r>
            </a:p>
          </p:txBody>
        </p:sp>
      </p:grpSp>
      <p:grpSp>
        <p:nvGrpSpPr>
          <p:cNvPr id="15" name="Group 14"/>
          <p:cNvGrpSpPr/>
          <p:nvPr/>
        </p:nvGrpSpPr>
        <p:grpSpPr>
          <a:xfrm>
            <a:off x="6731267" y="4244589"/>
            <a:ext cx="1232033" cy="1015663"/>
            <a:chOff x="7256336" y="3976235"/>
            <a:chExt cx="1232033" cy="1015663"/>
          </a:xfrm>
        </p:grpSpPr>
        <p:sp>
          <p:nvSpPr>
            <p:cNvPr id="6" name="Oval Callout 5"/>
            <p:cNvSpPr/>
            <p:nvPr/>
          </p:nvSpPr>
          <p:spPr>
            <a:xfrm rot="2153464">
              <a:off x="7256336" y="4089432"/>
              <a:ext cx="1232033" cy="789271"/>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570267" y="3976235"/>
              <a:ext cx="760396" cy="1015663"/>
            </a:xfrm>
            <a:prstGeom prst="rect">
              <a:avLst/>
            </a:prstGeom>
            <a:noFill/>
          </p:spPr>
          <p:txBody>
            <a:bodyPr wrap="square" rtlCol="0">
              <a:spAutoFit/>
            </a:bodyPr>
            <a:lstStyle/>
            <a:p>
              <a:r>
                <a:rPr lang="en-US" sz="6000" b="1">
                  <a:ln w="22225">
                    <a:solidFill>
                      <a:schemeClr val="accent2"/>
                    </a:solidFill>
                    <a:prstDash val="solid"/>
                  </a:ln>
                  <a:solidFill>
                    <a:srgbClr val="FF0000"/>
                  </a:solidFill>
                </a:rPr>
                <a:t>1</a:t>
              </a:r>
            </a:p>
          </p:txBody>
        </p:sp>
      </p:grpSp>
      <p:grpSp>
        <p:nvGrpSpPr>
          <p:cNvPr id="18" name="Group 17"/>
          <p:cNvGrpSpPr/>
          <p:nvPr/>
        </p:nvGrpSpPr>
        <p:grpSpPr>
          <a:xfrm>
            <a:off x="3522358" y="3674542"/>
            <a:ext cx="1232033" cy="1015663"/>
            <a:chOff x="3600833" y="4086329"/>
            <a:chExt cx="1232033" cy="1015663"/>
          </a:xfrm>
        </p:grpSpPr>
        <p:sp>
          <p:nvSpPr>
            <p:cNvPr id="8" name="Oval Callout 7"/>
            <p:cNvSpPr/>
            <p:nvPr/>
          </p:nvSpPr>
          <p:spPr>
            <a:xfrm>
              <a:off x="3600833" y="4202627"/>
              <a:ext cx="1232033" cy="789271"/>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06252" y="4086329"/>
              <a:ext cx="760396" cy="1015663"/>
            </a:xfrm>
            <a:prstGeom prst="rect">
              <a:avLst/>
            </a:prstGeom>
            <a:noFill/>
          </p:spPr>
          <p:txBody>
            <a:bodyPr wrap="square" rtlCol="0">
              <a:spAutoFit/>
            </a:bodyPr>
            <a:lstStyle/>
            <a:p>
              <a:r>
                <a:rPr lang="en-US" sz="6000" b="1">
                  <a:ln w="22225">
                    <a:solidFill>
                      <a:schemeClr val="accent2"/>
                    </a:solidFill>
                    <a:prstDash val="solid"/>
                  </a:ln>
                  <a:solidFill>
                    <a:srgbClr val="FF0000"/>
                  </a:solidFill>
                </a:rPr>
                <a:t>4</a:t>
              </a:r>
            </a:p>
          </p:txBody>
        </p:sp>
      </p:gr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30114" b="12629"/>
          <a:stretch/>
        </p:blipFill>
        <p:spPr>
          <a:xfrm>
            <a:off x="1992087" y="4438646"/>
            <a:ext cx="4103914" cy="1910115"/>
          </a:xfrm>
          <a:prstGeom prst="rect">
            <a:avLst/>
          </a:prstGeom>
        </p:spPr>
      </p:pic>
      <p:grpSp>
        <p:nvGrpSpPr>
          <p:cNvPr id="25" name="Group 24"/>
          <p:cNvGrpSpPr/>
          <p:nvPr/>
        </p:nvGrpSpPr>
        <p:grpSpPr>
          <a:xfrm>
            <a:off x="5893737" y="5392924"/>
            <a:ext cx="831320" cy="1084925"/>
            <a:chOff x="6093285" y="5390419"/>
            <a:chExt cx="831320" cy="1084925"/>
          </a:xfrm>
        </p:grpSpPr>
        <p:sp>
          <p:nvSpPr>
            <p:cNvPr id="23" name="Oval Callout 22"/>
            <p:cNvSpPr/>
            <p:nvPr/>
          </p:nvSpPr>
          <p:spPr>
            <a:xfrm rot="16386456">
              <a:off x="5976105" y="5507599"/>
              <a:ext cx="1065679" cy="83132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238890" y="5459681"/>
              <a:ext cx="359228" cy="1015663"/>
            </a:xfrm>
            <a:prstGeom prst="rect">
              <a:avLst/>
            </a:prstGeom>
            <a:noFill/>
          </p:spPr>
          <p:txBody>
            <a:bodyPr wrap="square" rtlCol="0">
              <a:spAutoFit/>
            </a:bodyPr>
            <a:lstStyle/>
            <a:p>
              <a:r>
                <a:rPr lang="en-US" sz="6000" b="1" smtClean="0">
                  <a:solidFill>
                    <a:srgbClr val="FF0000"/>
                  </a:solidFill>
                </a:rPr>
                <a:t>3</a:t>
              </a:r>
              <a:endParaRPr lang="en-US" sz="6000" b="1">
                <a:solidFill>
                  <a:srgbClr val="FF0000"/>
                </a:solidFill>
              </a:endParaRPr>
            </a:p>
          </p:txBody>
        </p:sp>
      </p:grpSp>
      <p:grpSp>
        <p:nvGrpSpPr>
          <p:cNvPr id="3" name="Group 2"/>
          <p:cNvGrpSpPr/>
          <p:nvPr/>
        </p:nvGrpSpPr>
        <p:grpSpPr>
          <a:xfrm>
            <a:off x="7805594" y="3344926"/>
            <a:ext cx="3722915" cy="2420776"/>
            <a:chOff x="7805594" y="3344926"/>
            <a:chExt cx="3722915" cy="2420776"/>
          </a:xfrm>
        </p:grpSpPr>
        <p:sp>
          <p:nvSpPr>
            <p:cNvPr id="22" name="Oval 21"/>
            <p:cNvSpPr/>
            <p:nvPr/>
          </p:nvSpPr>
          <p:spPr>
            <a:xfrm>
              <a:off x="8433337" y="3344926"/>
              <a:ext cx="2526629" cy="208834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7805594" y="3561345"/>
              <a:ext cx="3722915" cy="2204357"/>
              <a:chOff x="7835193" y="3534096"/>
              <a:chExt cx="3722915" cy="2204357"/>
            </a:xfrm>
          </p:grpSpPr>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1486" t="42801" r="10343" b="10913"/>
              <a:stretch/>
            </p:blipFill>
            <p:spPr>
              <a:xfrm>
                <a:off x="7835193" y="3534096"/>
                <a:ext cx="3722915" cy="2204357"/>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4495" y="3787737"/>
                <a:ext cx="1721633" cy="1831524"/>
              </a:xfrm>
              <a:prstGeom prst="rect">
                <a:avLst/>
              </a:prstGeom>
            </p:spPr>
          </p:pic>
        </p:grpSp>
      </p:grpSp>
      <p:grpSp>
        <p:nvGrpSpPr>
          <p:cNvPr id="16" name="Group 15"/>
          <p:cNvGrpSpPr/>
          <p:nvPr/>
        </p:nvGrpSpPr>
        <p:grpSpPr>
          <a:xfrm>
            <a:off x="9254632" y="2915150"/>
            <a:ext cx="1232033" cy="1015663"/>
            <a:chOff x="9989419" y="2658879"/>
            <a:chExt cx="1232033" cy="1015663"/>
          </a:xfrm>
        </p:grpSpPr>
        <p:sp>
          <p:nvSpPr>
            <p:cNvPr id="9" name="Oval Callout 8"/>
            <p:cNvSpPr/>
            <p:nvPr/>
          </p:nvSpPr>
          <p:spPr>
            <a:xfrm>
              <a:off x="9989419" y="2772074"/>
              <a:ext cx="1232033" cy="789271"/>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327897" y="2658879"/>
              <a:ext cx="760396" cy="1015663"/>
            </a:xfrm>
            <a:prstGeom prst="rect">
              <a:avLst/>
            </a:prstGeom>
            <a:noFill/>
          </p:spPr>
          <p:txBody>
            <a:bodyPr wrap="square" rtlCol="0">
              <a:spAutoFit/>
            </a:bodyPr>
            <a:lstStyle/>
            <a:p>
              <a:r>
                <a:rPr lang="en-US" sz="6000" b="1">
                  <a:ln w="22225">
                    <a:solidFill>
                      <a:schemeClr val="accent2"/>
                    </a:solidFill>
                    <a:prstDash val="solid"/>
                  </a:ln>
                  <a:solidFill>
                    <a:srgbClr val="FF0000"/>
                  </a:solidFill>
                </a:rPr>
                <a:t>3</a:t>
              </a:r>
            </a:p>
          </p:txBody>
        </p:sp>
      </p:grpSp>
    </p:spTree>
    <p:extLst>
      <p:ext uri="{BB962C8B-B14F-4D97-AF65-F5344CB8AC3E}">
        <p14:creationId xmlns:p14="http://schemas.microsoft.com/office/powerpoint/2010/main" val="14042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451</Words>
  <Application>Microsoft Office PowerPoint</Application>
  <PresentationFormat>Widescreen</PresentationFormat>
  <Paragraphs>37</Paragraphs>
  <Slides>13</Slides>
  <Notes>0</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Windows</cp:lastModifiedBy>
  <cp:revision>32</cp:revision>
  <dcterms:created xsi:type="dcterms:W3CDTF">2026-01-08T01:02:06Z</dcterms:created>
  <dcterms:modified xsi:type="dcterms:W3CDTF">2026-03-05T08:55:36Z</dcterms:modified>
</cp:coreProperties>
</file>