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56" r:id="rId2"/>
    <p:sldId id="257" r:id="rId3"/>
    <p:sldId id="259" r:id="rId4"/>
    <p:sldId id="260" r:id="rId5"/>
    <p:sldId id="263" r:id="rId6"/>
    <p:sldId id="261" r:id="rId7"/>
    <p:sldId id="262" r:id="rId8"/>
  </p:sldIdLst>
  <p:sldSz cx="14630400" cy="8229600"/>
  <p:notesSz cx="8229600" cy="14630400"/>
  <p:embeddedFontLst>
    <p:embeddedFont>
      <p:font typeface="Geist" charset="0"/>
      <p:regular r:id="rId10"/>
    </p:embeddedFont>
    <p:embeddedFont>
      <p:font typeface="Calibri"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4" d="100"/>
          <a:sy n="54" d="100"/>
        </p:scale>
        <p:origin x="-78" y="-84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F104CEDA-2177-443D-B171-A534B6198D30}" type="datetimeFigureOut">
              <a:rPr lang="en-US" smtClean="0"/>
              <a:t>3/6/2026</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66D9E1A0-8CB5-400C-B4CD-AA6F3C1F6F9C}" type="slidenum">
              <a:rPr lang="en-US" smtClean="0"/>
              <a:t>‹#›</a:t>
            </a:fld>
            <a:endParaRPr lang="en-US"/>
          </a:p>
        </p:txBody>
      </p:sp>
    </p:spTree>
    <p:extLst>
      <p:ext uri="{BB962C8B-B14F-4D97-AF65-F5344CB8AC3E}">
        <p14:creationId xmlns:p14="http://schemas.microsoft.com/office/powerpoint/2010/main" val="398859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4.sv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5" name="Rectangle 4"/>
          <p:cNvSpPr/>
          <p:nvPr/>
        </p:nvSpPr>
        <p:spPr>
          <a:xfrm>
            <a:off x="436021" y="716505"/>
            <a:ext cx="8905002" cy="923330"/>
          </a:xfrm>
          <a:prstGeom prst="rect">
            <a:avLst/>
          </a:prstGeom>
          <a:noFill/>
        </p:spPr>
        <p:txBody>
          <a:bodyPr wrap="none" lIns="91440" tIns="45720" rIns="91440" bIns="45720">
            <a:spAutoFit/>
          </a:bodyPr>
          <a:lstStyle/>
          <a:p>
            <a:pPr algn="ct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Lĩnh vực phát triển nhận thức </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436021" y="2111313"/>
            <a:ext cx="876073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22225">
                  <a:solidFill>
                    <a:srgbClr val="ED7D31"/>
                  </a:solidFill>
                  <a:prstDash val="solid"/>
                </a:ln>
                <a:solidFill>
                  <a:schemeClr val="accent4">
                    <a:lumMod val="75000"/>
                  </a:schemeClr>
                </a:solidFill>
                <a:effectLst/>
                <a:uLnTx/>
                <a:uFillTx/>
                <a:latin typeface="Calibri"/>
                <a:ea typeface="+mn-ea"/>
                <a:cs typeface="+mn-cs"/>
              </a:rPr>
              <a:t>Chủ đề: Bé</a:t>
            </a:r>
            <a:r>
              <a:rPr kumimoji="0" lang="en-US" sz="3600" b="1" i="0" u="none" strike="noStrike" kern="1200" cap="none" spc="0" normalizeH="0" noProof="0" smtClean="0">
                <a:ln w="22225">
                  <a:solidFill>
                    <a:srgbClr val="ED7D31"/>
                  </a:solidFill>
                  <a:prstDash val="solid"/>
                </a:ln>
                <a:solidFill>
                  <a:schemeClr val="accent4">
                    <a:lumMod val="75000"/>
                  </a:schemeClr>
                </a:solidFill>
                <a:effectLst/>
                <a:uLnTx/>
                <a:uFillTx/>
                <a:latin typeface="Calibri"/>
                <a:ea typeface="+mn-ea"/>
                <a:cs typeface="+mn-cs"/>
              </a:rPr>
              <a:t> với các phương tiện giao thông</a:t>
            </a:r>
          </a:p>
          <a:p>
            <a:pPr lvl="0" algn="ctr">
              <a:defRPr/>
            </a:pPr>
            <a:r>
              <a:rPr lang="vi-VN" sz="3600" b="1">
                <a:ln w="22225">
                  <a:solidFill>
                    <a:srgbClr val="ED7D31"/>
                  </a:solidFill>
                  <a:prstDash val="solid"/>
                </a:ln>
                <a:solidFill>
                  <a:schemeClr val="accent4">
                    <a:lumMod val="75000"/>
                  </a:schemeClr>
                </a:solidFill>
                <a:latin typeface="Calibri"/>
              </a:rPr>
              <a:t>Chủ </a:t>
            </a:r>
            <a:r>
              <a:rPr lang="vi-VN" sz="3600" b="1">
                <a:ln w="22225">
                  <a:solidFill>
                    <a:srgbClr val="ED7D31"/>
                  </a:solidFill>
                  <a:prstDash val="solid"/>
                </a:ln>
                <a:solidFill>
                  <a:schemeClr val="accent4">
                    <a:lumMod val="75000"/>
                  </a:schemeClr>
                </a:solidFill>
                <a:latin typeface="Calibri"/>
              </a:rPr>
              <a:t>đề </a:t>
            </a:r>
            <a:r>
              <a:rPr lang="vi-VN" sz="3600" b="1" smtClean="0">
                <a:ln w="22225">
                  <a:solidFill>
                    <a:srgbClr val="ED7D31"/>
                  </a:solidFill>
                  <a:prstDash val="solid"/>
                </a:ln>
                <a:solidFill>
                  <a:schemeClr val="accent4">
                    <a:lumMod val="75000"/>
                  </a:schemeClr>
                </a:solidFill>
                <a:latin typeface="Calibri"/>
              </a:rPr>
              <a:t>nhánh: </a:t>
            </a:r>
            <a:r>
              <a:rPr lang="vi-VN" sz="3600" b="1">
                <a:ln w="22225">
                  <a:solidFill>
                    <a:srgbClr val="ED7D31"/>
                  </a:solidFill>
                  <a:prstDash val="solid"/>
                </a:ln>
                <a:solidFill>
                  <a:schemeClr val="accent4">
                    <a:lumMod val="75000"/>
                  </a:schemeClr>
                </a:solidFill>
                <a:latin typeface="Calibri"/>
              </a:rPr>
              <a:t>Mừng ngày hội 8/3</a:t>
            </a:r>
            <a:endParaRPr kumimoji="0" lang="en-US" sz="3600" b="1" i="0" u="none" strike="noStrike" kern="1200" cap="none" spc="0" normalizeH="0" baseline="0" noProof="0" smtClean="0">
              <a:ln w="22225">
                <a:solidFill>
                  <a:srgbClr val="ED7D31"/>
                </a:solidFill>
                <a:prstDash val="solid"/>
              </a:ln>
              <a:solidFill>
                <a:schemeClr val="accent4">
                  <a:lumMod val="75000"/>
                </a:schemeClr>
              </a:solidFill>
              <a:effectLst/>
              <a:uLnTx/>
              <a:uFillTx/>
              <a:latin typeface="Calibri"/>
              <a:ea typeface="+mn-ea"/>
              <a:cs typeface="+mn-cs"/>
            </a:endParaRPr>
          </a:p>
          <a:p>
            <a:pPr lvl="0" algn="ctr">
              <a:defRPr/>
            </a:pPr>
            <a:r>
              <a:rPr kumimoji="0" lang="en-US" sz="3600" b="1" i="0" u="none" strike="noStrike" kern="1200" cap="none" spc="0" normalizeH="0" baseline="0" noProof="0" smtClean="0">
                <a:ln w="22225">
                  <a:solidFill>
                    <a:srgbClr val="ED7D31"/>
                  </a:solidFill>
                  <a:prstDash val="solid"/>
                </a:ln>
                <a:solidFill>
                  <a:schemeClr val="accent4">
                    <a:lumMod val="75000"/>
                  </a:schemeClr>
                </a:solidFill>
                <a:effectLst/>
                <a:uLnTx/>
                <a:uFillTx/>
                <a:latin typeface="Calibri"/>
                <a:ea typeface="+mn-ea"/>
                <a:cs typeface="+mn-cs"/>
              </a:rPr>
              <a:t>Đề tài: KPXH: </a:t>
            </a:r>
            <a:r>
              <a:rPr lang="en-US" sz="3600" b="1" smtClean="0">
                <a:ln w="22225">
                  <a:solidFill>
                    <a:srgbClr val="ED7D31"/>
                  </a:solidFill>
                  <a:prstDash val="solid"/>
                </a:ln>
                <a:solidFill>
                  <a:schemeClr val="accent4">
                    <a:lumMod val="75000"/>
                  </a:schemeClr>
                </a:solidFill>
              </a:rPr>
              <a:t>Trò </a:t>
            </a:r>
            <a:r>
              <a:rPr lang="en-US" sz="3600" b="1">
                <a:ln w="22225">
                  <a:solidFill>
                    <a:srgbClr val="ED7D31"/>
                  </a:solidFill>
                  <a:prstDash val="solid"/>
                </a:ln>
                <a:solidFill>
                  <a:schemeClr val="accent4">
                    <a:lumMod val="75000"/>
                  </a:schemeClr>
                </a:solidFill>
              </a:rPr>
              <a:t>Chuyện Về Ngày Quốc Tế Phụ </a:t>
            </a:r>
            <a:r>
              <a:rPr lang="en-US" sz="3600" b="1">
                <a:ln w="22225">
                  <a:solidFill>
                    <a:srgbClr val="ED7D31"/>
                  </a:solidFill>
                  <a:prstDash val="solid"/>
                </a:ln>
                <a:solidFill>
                  <a:schemeClr val="accent4">
                    <a:lumMod val="75000"/>
                  </a:schemeClr>
                </a:solidFill>
              </a:rPr>
              <a:t>Nữ </a:t>
            </a:r>
            <a:r>
              <a:rPr lang="en-US" sz="3600" b="1" smtClean="0">
                <a:ln w="22225">
                  <a:solidFill>
                    <a:srgbClr val="ED7D31"/>
                  </a:solidFill>
                  <a:prstDash val="solid"/>
                </a:ln>
                <a:solidFill>
                  <a:schemeClr val="accent4">
                    <a:lumMod val="75000"/>
                  </a:schemeClr>
                </a:solidFill>
              </a:rPr>
              <a:t>8/3</a:t>
            </a:r>
            <a:endParaRPr lang="en-US" sz="3600" b="1">
              <a:ln w="22225">
                <a:solidFill>
                  <a:srgbClr val="ED7D31"/>
                </a:solidFill>
                <a:prstDash val="solid"/>
              </a:ln>
              <a:solidFill>
                <a:schemeClr val="accent4">
                  <a:lumMod val="75000"/>
                </a:schemeClr>
              </a:solidFill>
            </a:endParaRPr>
          </a:p>
        </p:txBody>
      </p:sp>
      <p:sp>
        <p:nvSpPr>
          <p:cNvPr id="7" name="TextBox 6"/>
          <p:cNvSpPr txBox="1"/>
          <p:nvPr/>
        </p:nvSpPr>
        <p:spPr>
          <a:xfrm>
            <a:off x="2605576" y="4431534"/>
            <a:ext cx="4041801" cy="260019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Độ tuổi: 4-5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tuổi</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smtClean="0">
                <a:solidFill>
                  <a:srgbClr val="FF0000"/>
                </a:solidFill>
                <a:latin typeface="Times New Roman" panose="02020603050405020304" pitchFamily="18" charset="0"/>
                <a:cs typeface="Times New Roman" panose="02020603050405020304" pitchFamily="18" charset="0"/>
              </a:rPr>
              <a:t>Lớp 4TB3</a:t>
            </a:r>
            <a:endPar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Thời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ian: 25-30 phút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Người dạy: </a:t>
            </a:r>
            <a:r>
              <a:rPr lang="en-US" sz="2800" b="1" noProof="0" smtClean="0">
                <a:solidFill>
                  <a:srgbClr val="FF0000"/>
                </a:solidFill>
                <a:latin typeface="Times New Roman" panose="02020603050405020304" pitchFamily="18" charset="0"/>
                <a:cs typeface="Times New Roman" panose="02020603050405020304" pitchFamily="18" charset="0"/>
              </a:rPr>
              <a:t>Vũ Thị Thủy</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511618"/>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Mục Đích Yêu Cầu</a:t>
            </a:r>
            <a:endParaRPr lang="en-US" sz="4450" dirty="0"/>
          </a:p>
        </p:txBody>
      </p:sp>
      <p:sp>
        <p:nvSpPr>
          <p:cNvPr id="3" name="Shape 1"/>
          <p:cNvSpPr/>
          <p:nvPr/>
        </p:nvSpPr>
        <p:spPr>
          <a:xfrm>
            <a:off x="793790" y="2674025"/>
            <a:ext cx="4196358" cy="4043958"/>
          </a:xfrm>
          <a:prstGeom prst="roundRect">
            <a:avLst>
              <a:gd name="adj" fmla="val 5048"/>
            </a:avLst>
          </a:prstGeom>
          <a:solidFill>
            <a:srgbClr val="D1EFE4"/>
          </a:solidFill>
          <a:ln w="7620">
            <a:solidFill>
              <a:srgbClr val="B7D5CA"/>
            </a:solidFill>
            <a:prstDash val="solid"/>
          </a:ln>
        </p:spPr>
      </p:sp>
      <p:sp>
        <p:nvSpPr>
          <p:cNvPr id="4" name="Shape 2"/>
          <p:cNvSpPr/>
          <p:nvPr/>
        </p:nvSpPr>
        <p:spPr>
          <a:xfrm>
            <a:off x="1028224" y="2908459"/>
            <a:ext cx="680442" cy="680442"/>
          </a:xfrm>
          <a:prstGeom prst="roundRect">
            <a:avLst>
              <a:gd name="adj" fmla="val 13436980"/>
            </a:avLst>
          </a:prstGeom>
          <a:solidFill>
            <a:srgbClr val="006747"/>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5390" y="3095506"/>
            <a:ext cx="306110" cy="306110"/>
          </a:xfrm>
          <a:prstGeom prst="rect">
            <a:avLst/>
          </a:prstGeom>
        </p:spPr>
      </p:pic>
      <p:sp>
        <p:nvSpPr>
          <p:cNvPr id="6" name="Text 3"/>
          <p:cNvSpPr/>
          <p:nvPr/>
        </p:nvSpPr>
        <p:spPr>
          <a:xfrm>
            <a:off x="1028224" y="38157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Kiến Thức</a:t>
            </a:r>
            <a:endParaRPr lang="en-US" sz="2200" dirty="0"/>
          </a:p>
        </p:txBody>
      </p:sp>
      <p:sp>
        <p:nvSpPr>
          <p:cNvPr id="7" name="Text 4"/>
          <p:cNvSpPr/>
          <p:nvPr/>
        </p:nvSpPr>
        <p:spPr>
          <a:xfrm>
            <a:off x="1028224" y="4306133"/>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biết ngày 8/3 là ngày Quốc tế Phụ nữ, được tổ chức để tôn vinh bà, mẹ, cô giáo, chị gái và các bạn nữ. Đây là ngày quan trọng để thể hiện tình yêu thương và lòng biết ơn.</a:t>
            </a:r>
            <a:endParaRPr lang="en-US" sz="1750" dirty="0"/>
          </a:p>
        </p:txBody>
      </p:sp>
      <p:sp>
        <p:nvSpPr>
          <p:cNvPr id="8" name="Shape 5"/>
          <p:cNvSpPr/>
          <p:nvPr/>
        </p:nvSpPr>
        <p:spPr>
          <a:xfrm>
            <a:off x="5216962" y="2674025"/>
            <a:ext cx="4196358" cy="4043958"/>
          </a:xfrm>
          <a:prstGeom prst="roundRect">
            <a:avLst>
              <a:gd name="adj" fmla="val 5048"/>
            </a:avLst>
          </a:prstGeom>
          <a:solidFill>
            <a:srgbClr val="D1EFE4"/>
          </a:solidFill>
          <a:ln w="7620">
            <a:solidFill>
              <a:srgbClr val="B7D5CA"/>
            </a:solidFill>
            <a:prstDash val="solid"/>
          </a:ln>
        </p:spPr>
      </p:sp>
      <p:sp>
        <p:nvSpPr>
          <p:cNvPr id="9" name="Shape 6"/>
          <p:cNvSpPr/>
          <p:nvPr/>
        </p:nvSpPr>
        <p:spPr>
          <a:xfrm>
            <a:off x="5451396" y="2908459"/>
            <a:ext cx="680442" cy="680442"/>
          </a:xfrm>
          <a:prstGeom prst="roundRect">
            <a:avLst>
              <a:gd name="adj" fmla="val 13436980"/>
            </a:avLst>
          </a:prstGeom>
          <a:solidFill>
            <a:srgbClr val="006747"/>
          </a:solidFill>
          <a:ln/>
        </p:spPr>
      </p:sp>
      <p:pic>
        <p:nvPicPr>
          <p:cNvPr id="10"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638562" y="3095506"/>
            <a:ext cx="306110" cy="306110"/>
          </a:xfrm>
          <a:prstGeom prst="rect">
            <a:avLst/>
          </a:prstGeom>
        </p:spPr>
      </p:pic>
      <p:sp>
        <p:nvSpPr>
          <p:cNvPr id="11" name="Text 7"/>
          <p:cNvSpPr/>
          <p:nvPr/>
        </p:nvSpPr>
        <p:spPr>
          <a:xfrm>
            <a:off x="5451396" y="38157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Kỹ Năng</a:t>
            </a:r>
            <a:endParaRPr lang="en-US" sz="2200" dirty="0"/>
          </a:p>
        </p:txBody>
      </p:sp>
      <p:sp>
        <p:nvSpPr>
          <p:cNvPr id="12" name="Text 8"/>
          <p:cNvSpPr/>
          <p:nvPr/>
        </p:nvSpPr>
        <p:spPr>
          <a:xfrm>
            <a:off x="5451396" y="4306133"/>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Rèn luyện kỹ năng quan sát, ghi nhớ có chủ đích và trả lời câu hỏi rõ ràng. Phát triển kỹ năng gói hoa, buộc nơ hộp quà thông qua hoạt động thực hành.</a:t>
            </a:r>
            <a:endParaRPr lang="en-US" sz="1750" dirty="0"/>
          </a:p>
        </p:txBody>
      </p:sp>
      <p:sp>
        <p:nvSpPr>
          <p:cNvPr id="13" name="Shape 9"/>
          <p:cNvSpPr/>
          <p:nvPr/>
        </p:nvSpPr>
        <p:spPr>
          <a:xfrm>
            <a:off x="9640133" y="2674025"/>
            <a:ext cx="4196358" cy="4043958"/>
          </a:xfrm>
          <a:prstGeom prst="roundRect">
            <a:avLst>
              <a:gd name="adj" fmla="val 5048"/>
            </a:avLst>
          </a:prstGeom>
          <a:solidFill>
            <a:srgbClr val="D1EFE4"/>
          </a:solidFill>
          <a:ln w="7620">
            <a:solidFill>
              <a:srgbClr val="B7D5CA"/>
            </a:solidFill>
            <a:prstDash val="solid"/>
          </a:ln>
        </p:spPr>
      </p:sp>
      <p:sp>
        <p:nvSpPr>
          <p:cNvPr id="14" name="Shape 10"/>
          <p:cNvSpPr/>
          <p:nvPr/>
        </p:nvSpPr>
        <p:spPr>
          <a:xfrm>
            <a:off x="9874568" y="2908459"/>
            <a:ext cx="680442" cy="680442"/>
          </a:xfrm>
          <a:prstGeom prst="roundRect">
            <a:avLst>
              <a:gd name="adj" fmla="val 13436980"/>
            </a:avLst>
          </a:prstGeom>
          <a:solidFill>
            <a:srgbClr val="006747"/>
          </a:solidFill>
          <a:ln/>
        </p:spPr>
      </p:sp>
      <p:pic>
        <p:nvPicPr>
          <p:cNvPr id="15"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0061734" y="3095506"/>
            <a:ext cx="306110" cy="306110"/>
          </a:xfrm>
          <a:prstGeom prst="rect">
            <a:avLst/>
          </a:prstGeom>
        </p:spPr>
      </p:pic>
      <p:sp>
        <p:nvSpPr>
          <p:cNvPr id="16" name="Text 11"/>
          <p:cNvSpPr/>
          <p:nvPr/>
        </p:nvSpPr>
        <p:spPr>
          <a:xfrm>
            <a:off x="9874568" y="38157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Thái Độ</a:t>
            </a:r>
            <a:endParaRPr lang="en-US" sz="2200" dirty="0"/>
          </a:p>
        </p:txBody>
      </p:sp>
      <p:sp>
        <p:nvSpPr>
          <p:cNvPr id="17" name="Text 12"/>
          <p:cNvSpPr/>
          <p:nvPr/>
        </p:nvSpPr>
        <p:spPr>
          <a:xfrm>
            <a:off x="9874568" y="4306133"/>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biết yêu thương, kính trọng và biết ơn phụ nữ. Biết thể hiện tình cảm qua lời chúc ý nghĩa và hành động thiết thực trong cuộc sống hàng ngày.</a:t>
            </a:r>
            <a:endParaRPr lang="en-US" sz="175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844034"/>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Hoạt Động 1: Ổn Định, Gây Hứng Thú</a:t>
            </a:r>
            <a:endParaRPr lang="en-US" sz="4450" dirty="0"/>
          </a:p>
        </p:txBody>
      </p:sp>
      <p:sp>
        <p:nvSpPr>
          <p:cNvPr id="4" name="Text 1"/>
          <p:cNvSpPr/>
          <p:nvPr/>
        </p:nvSpPr>
        <p:spPr>
          <a:xfrm>
            <a:off x="6280190" y="2601754"/>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01</a:t>
            </a:r>
            <a:endParaRPr lang="en-US" sz="1750" dirty="0"/>
          </a:p>
        </p:txBody>
      </p:sp>
      <p:sp>
        <p:nvSpPr>
          <p:cNvPr id="5" name="Shape 2"/>
          <p:cNvSpPr/>
          <p:nvPr/>
        </p:nvSpPr>
        <p:spPr>
          <a:xfrm>
            <a:off x="6280190" y="2956798"/>
            <a:ext cx="3664744" cy="30480"/>
          </a:xfrm>
          <a:prstGeom prst="rect">
            <a:avLst/>
          </a:prstGeom>
          <a:solidFill>
            <a:srgbClr val="006747"/>
          </a:solidFill>
          <a:ln/>
        </p:spPr>
      </p:sp>
      <p:sp>
        <p:nvSpPr>
          <p:cNvPr id="6" name="Text 3"/>
          <p:cNvSpPr/>
          <p:nvPr/>
        </p:nvSpPr>
        <p:spPr>
          <a:xfrm>
            <a:off x="6280190" y="31311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Hát cùng cô</a:t>
            </a:r>
            <a:endParaRPr lang="en-US" sz="2200" dirty="0"/>
          </a:p>
        </p:txBody>
      </p:sp>
      <p:sp>
        <p:nvSpPr>
          <p:cNvPr id="7" name="Text 4"/>
          <p:cNvSpPr/>
          <p:nvPr/>
        </p:nvSpPr>
        <p:spPr>
          <a:xfrm>
            <a:off x="6280190" y="3621524"/>
            <a:ext cx="3664744"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Cô và trẻ cùng hát bài "Ngày vui mùng 8/3" để tạo không khí vui tươi, hào hứng cho buổi học.</a:t>
            </a:r>
            <a:endParaRPr lang="en-US" sz="1750" dirty="0"/>
          </a:p>
        </p:txBody>
      </p:sp>
      <p:sp>
        <p:nvSpPr>
          <p:cNvPr id="8" name="Text 5"/>
          <p:cNvSpPr/>
          <p:nvPr/>
        </p:nvSpPr>
        <p:spPr>
          <a:xfrm>
            <a:off x="10171748" y="2601754"/>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02</a:t>
            </a:r>
            <a:endParaRPr lang="en-US" sz="1750" dirty="0"/>
          </a:p>
        </p:txBody>
      </p:sp>
      <p:sp>
        <p:nvSpPr>
          <p:cNvPr id="9" name="Shape 6"/>
          <p:cNvSpPr/>
          <p:nvPr/>
        </p:nvSpPr>
        <p:spPr>
          <a:xfrm>
            <a:off x="10171748" y="2956798"/>
            <a:ext cx="3664863" cy="30480"/>
          </a:xfrm>
          <a:prstGeom prst="rect">
            <a:avLst/>
          </a:prstGeom>
          <a:solidFill>
            <a:srgbClr val="006747"/>
          </a:solidFill>
          <a:ln/>
        </p:spPr>
      </p:sp>
      <p:sp>
        <p:nvSpPr>
          <p:cNvPr id="10" name="Text 7"/>
          <p:cNvSpPr/>
          <p:nvPr/>
        </p:nvSpPr>
        <p:spPr>
          <a:xfrm>
            <a:off x="10171748" y="31311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Trò chuyện dẫn dắt</a:t>
            </a:r>
            <a:endParaRPr lang="en-US" sz="2200" dirty="0"/>
          </a:p>
        </p:txBody>
      </p:sp>
      <p:sp>
        <p:nvSpPr>
          <p:cNvPr id="11" name="Text 8"/>
          <p:cNvSpPr/>
          <p:nvPr/>
        </p:nvSpPr>
        <p:spPr>
          <a:xfrm>
            <a:off x="10171748" y="3621524"/>
            <a:ext cx="3664863"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Cô đặt câu hỏi gợi mở: "Tháng 3 có ngày lễ gì đặc biệt?" và "Ngày 8/3 là ngày của ai?" để kích thích tư duy trẻ.</a:t>
            </a:r>
            <a:endParaRPr lang="en-US" sz="1750" dirty="0"/>
          </a:p>
        </p:txBody>
      </p:sp>
      <p:sp>
        <p:nvSpPr>
          <p:cNvPr id="12" name="Text 9"/>
          <p:cNvSpPr/>
          <p:nvPr/>
        </p:nvSpPr>
        <p:spPr>
          <a:xfrm>
            <a:off x="6280190" y="5469969"/>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03</a:t>
            </a:r>
            <a:endParaRPr lang="en-US" sz="1750" dirty="0"/>
          </a:p>
        </p:txBody>
      </p:sp>
      <p:sp>
        <p:nvSpPr>
          <p:cNvPr id="13" name="Shape 10"/>
          <p:cNvSpPr/>
          <p:nvPr/>
        </p:nvSpPr>
        <p:spPr>
          <a:xfrm>
            <a:off x="6280190" y="5825014"/>
            <a:ext cx="7556421" cy="30480"/>
          </a:xfrm>
          <a:prstGeom prst="rect">
            <a:avLst/>
          </a:prstGeom>
          <a:solidFill>
            <a:srgbClr val="006747"/>
          </a:solidFill>
          <a:ln/>
        </p:spPr>
      </p:sp>
      <p:sp>
        <p:nvSpPr>
          <p:cNvPr id="14" name="Text 11"/>
          <p:cNvSpPr/>
          <p:nvPr/>
        </p:nvSpPr>
        <p:spPr>
          <a:xfrm>
            <a:off x="6280190" y="599932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Giới thiệu chủ đề</a:t>
            </a:r>
            <a:endParaRPr lang="en-US" sz="2200" dirty="0"/>
          </a:p>
        </p:txBody>
      </p:sp>
      <p:sp>
        <p:nvSpPr>
          <p:cNvPr id="15" name="Text 12"/>
          <p:cNvSpPr/>
          <p:nvPr/>
        </p:nvSpPr>
        <p:spPr>
          <a:xfrm>
            <a:off x="6280190" y="6489740"/>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Cô giới thiệu: "Hôm nay cô và các con cùng trò chuyện về ngày Quốc tế Phụ nữ 8/3 nhé!"</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0" grpId="0" animBg="1"/>
      <p:bldP spid="11" grpId="0" animBg="1"/>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207056" y="514707"/>
            <a:ext cx="7820025" cy="553283"/>
          </a:xfrm>
          <a:prstGeom prst="rect">
            <a:avLst/>
          </a:prstGeom>
          <a:noFill/>
          <a:ln/>
        </p:spPr>
        <p:txBody>
          <a:bodyPr wrap="none" lIns="0" tIns="0" rIns="0" bIns="0" rtlCol="0" anchor="t"/>
          <a:lstStyle/>
          <a:p>
            <a:pPr marL="0" indent="0" algn="l">
              <a:lnSpc>
                <a:spcPts val="4350"/>
              </a:lnSpc>
              <a:buNone/>
            </a:pPr>
            <a:r>
              <a:rPr lang="en-US" sz="4800" b="1" dirty="0">
                <a:solidFill>
                  <a:srgbClr val="006747"/>
                </a:solidFill>
                <a:latin typeface="Noto Serif SC Bold" pitchFamily="34" charset="0"/>
                <a:ea typeface="Noto Serif SC Bold" pitchFamily="34" charset="-122"/>
                <a:cs typeface="Noto Serif SC Bold" pitchFamily="34" charset="-120"/>
              </a:rPr>
              <a:t>Hoạt Động 2: </a:t>
            </a:r>
            <a:r>
              <a:rPr lang="en-US" sz="4800" b="1">
                <a:solidFill>
                  <a:srgbClr val="006747"/>
                </a:solidFill>
                <a:latin typeface="Noto Serif SC Bold" pitchFamily="34" charset="0"/>
                <a:ea typeface="Noto Serif SC Bold" pitchFamily="34" charset="-122"/>
                <a:cs typeface="Noto Serif SC Bold" pitchFamily="34" charset="-120"/>
              </a:rPr>
              <a:t>Nội </a:t>
            </a:r>
            <a:r>
              <a:rPr lang="en-US" sz="4800" b="1" smtClean="0">
                <a:solidFill>
                  <a:srgbClr val="006747"/>
                </a:solidFill>
                <a:latin typeface="Noto Serif SC Bold" pitchFamily="34" charset="0"/>
                <a:ea typeface="Noto Serif SC Bold" pitchFamily="34" charset="-122"/>
                <a:cs typeface="Noto Serif SC Bold" pitchFamily="34" charset="-120"/>
              </a:rPr>
              <a:t>Dung</a:t>
            </a:r>
            <a:endParaRPr lang="en-US" sz="4800" dirty="0"/>
          </a:p>
        </p:txBody>
      </p:sp>
      <p:sp>
        <p:nvSpPr>
          <p:cNvPr id="4" name="Text 2"/>
          <p:cNvSpPr/>
          <p:nvPr/>
        </p:nvSpPr>
        <p:spPr>
          <a:xfrm>
            <a:off x="1207054" y="2477104"/>
            <a:ext cx="7789307" cy="2780696"/>
          </a:xfrm>
          <a:prstGeom prst="rect">
            <a:avLst/>
          </a:prstGeom>
          <a:noFill/>
          <a:ln/>
        </p:spPr>
        <p:txBody>
          <a:bodyPr wrap="square" lIns="0" tIns="0" rIns="0" bIns="0" rtlCol="0" anchor="t"/>
          <a:lstStyle/>
          <a:p>
            <a:pPr marL="342900" indent="-342900" algn="l">
              <a:buSzPct val="100000"/>
              <a:buChar char="•"/>
            </a:pPr>
            <a:r>
              <a:rPr lang="en-US" sz="2800" dirty="0">
                <a:latin typeface="Times New Roman" pitchFamily="18" charset="0"/>
                <a:ea typeface="Geist" pitchFamily="34" charset="-122"/>
                <a:cs typeface="Times New Roman" pitchFamily="18" charset="0"/>
              </a:rPr>
              <a:t>Ngày 8/3 là ngày dành cho những ai?</a:t>
            </a:r>
            <a:endParaRPr lang="en-US" sz="2800" dirty="0">
              <a:latin typeface="Times New Roman" pitchFamily="18" charset="0"/>
              <a:cs typeface="Times New Roman" pitchFamily="18" charset="0"/>
            </a:endParaRPr>
          </a:p>
          <a:p>
            <a:pPr marL="342900" indent="-342900" algn="l">
              <a:buSzPct val="100000"/>
              <a:buChar char="•"/>
            </a:pPr>
            <a:r>
              <a:rPr lang="en-US" sz="2800" dirty="0">
                <a:latin typeface="Times New Roman" pitchFamily="18" charset="0"/>
                <a:ea typeface="Geist" pitchFamily="34" charset="-122"/>
                <a:cs typeface="Times New Roman" pitchFamily="18" charset="0"/>
              </a:rPr>
              <a:t>Ở lớp, ai là phụ nữ? Ở nhà ai là phụ nữ?</a:t>
            </a:r>
            <a:endParaRPr lang="en-US" sz="2800" dirty="0">
              <a:latin typeface="Times New Roman" pitchFamily="18" charset="0"/>
              <a:cs typeface="Times New Roman" pitchFamily="18" charset="0"/>
            </a:endParaRPr>
          </a:p>
          <a:p>
            <a:pPr marL="342900" indent="-342900" algn="l">
              <a:buSzPct val="100000"/>
              <a:buChar char="•"/>
            </a:pPr>
            <a:r>
              <a:rPr lang="en-US" sz="2800" dirty="0">
                <a:latin typeface="Times New Roman" pitchFamily="18" charset="0"/>
                <a:ea typeface="Geist" pitchFamily="34" charset="-122"/>
                <a:cs typeface="Times New Roman" pitchFamily="18" charset="0"/>
              </a:rPr>
              <a:t>Bà, mẹ thường làm những công việc gì?</a:t>
            </a:r>
            <a:endParaRPr lang="en-US" sz="2800" dirty="0">
              <a:latin typeface="Times New Roman" pitchFamily="18" charset="0"/>
              <a:cs typeface="Times New Roman" pitchFamily="18" charset="0"/>
            </a:endParaRPr>
          </a:p>
          <a:p>
            <a:pPr marL="342900" indent="-342900" algn="l">
              <a:buSzPct val="100000"/>
              <a:buChar char="•"/>
            </a:pPr>
            <a:r>
              <a:rPr lang="en-US" sz="2800" dirty="0">
                <a:latin typeface="Times New Roman" pitchFamily="18" charset="0"/>
                <a:ea typeface="Geist" pitchFamily="34" charset="-122"/>
                <a:cs typeface="Times New Roman" pitchFamily="18" charset="0"/>
              </a:rPr>
              <a:t>Vì sao chúng ta phải yêu thương và biết </a:t>
            </a:r>
            <a:r>
              <a:rPr lang="en-US" sz="2800">
                <a:latin typeface="Times New Roman" pitchFamily="18" charset="0"/>
                <a:ea typeface="Geist" pitchFamily="34" charset="-122"/>
                <a:cs typeface="Times New Roman" pitchFamily="18" charset="0"/>
              </a:rPr>
              <a:t>ơn</a:t>
            </a:r>
            <a:r>
              <a:rPr lang="en-US" sz="2800" smtClean="0">
                <a:latin typeface="Times New Roman" pitchFamily="18" charset="0"/>
                <a:ea typeface="Geist" pitchFamily="34" charset="-122"/>
                <a:cs typeface="Times New Roman" pitchFamily="18" charset="0"/>
              </a:rPr>
              <a:t>?</a:t>
            </a:r>
          </a:p>
          <a:p>
            <a:pPr marL="342900" indent="-342900">
              <a:buSzPct val="100000"/>
              <a:buChar char="•"/>
            </a:pPr>
            <a:r>
              <a:rPr lang="en-US" sz="2800" smtClean="0">
                <a:latin typeface="Times New Roman" pitchFamily="18" charset="0"/>
                <a:ea typeface="Geist" pitchFamily="34" charset="-122"/>
                <a:cs typeface="Times New Roman" pitchFamily="18" charset="0"/>
              </a:rPr>
              <a:t>Vào ngày 8/3 mọi người thường làm gì?</a:t>
            </a:r>
            <a:endParaRPr lang="en-US" sz="2800" smtClean="0">
              <a:latin typeface="Times New Roman" pitchFamily="18" charset="0"/>
              <a:cs typeface="Times New Roman" pitchFamily="18" charset="0"/>
            </a:endParaRPr>
          </a:p>
          <a:p>
            <a:pPr marL="342900" indent="-342900">
              <a:buSzPct val="100000"/>
              <a:buChar char="•"/>
            </a:pPr>
            <a:r>
              <a:rPr lang="en-US" sz="2800" smtClean="0">
                <a:latin typeface="Times New Roman" pitchFamily="18" charset="0"/>
                <a:ea typeface="Geist" pitchFamily="34" charset="-122"/>
                <a:cs typeface="Times New Roman" pitchFamily="18" charset="0"/>
              </a:rPr>
              <a:t>Chúng mình sẽ làm gì để thể hiện tình yêu thương?</a:t>
            </a:r>
            <a:endParaRPr lang="en-US" sz="2800" smtClean="0">
              <a:latin typeface="Times New Roman" pitchFamily="18" charset="0"/>
              <a:cs typeface="Times New Roman" pitchFamily="18" charset="0"/>
            </a:endParaRPr>
          </a:p>
          <a:p>
            <a:pPr marL="342900" indent="-342900" algn="l">
              <a:buSzPct val="100000"/>
              <a:buChar char="•"/>
            </a:pPr>
            <a:endParaRPr lang="en-US" sz="2800" dirty="0">
              <a:latin typeface="Times New Roman" pitchFamily="18" charset="0"/>
              <a:cs typeface="Times New Roman" pitchFamily="18" charset="0"/>
            </a:endParaRPr>
          </a:p>
        </p:txBody>
      </p:sp>
      <p:pic>
        <p:nvPicPr>
          <p:cNvPr id="7" name="Image 0" descr="preencoded.png"/>
          <p:cNvPicPr>
            <a:picLocks noChangeAspect="1"/>
          </p:cNvPicPr>
          <p:nvPr/>
        </p:nvPicPr>
        <p:blipFill>
          <a:blip r:embed="rId3"/>
          <a:stretch>
            <a:fillRect/>
          </a:stretch>
        </p:blipFill>
        <p:spPr>
          <a:xfrm>
            <a:off x="9435940" y="514707"/>
            <a:ext cx="4681657" cy="6242209"/>
          </a:xfrm>
          <a:prstGeom prst="rect">
            <a:avLst/>
          </a:prstGeom>
        </p:spPr>
      </p:pic>
      <p:sp>
        <p:nvSpPr>
          <p:cNvPr id="10" name="Text 6"/>
          <p:cNvSpPr/>
          <p:nvPr/>
        </p:nvSpPr>
        <p:spPr>
          <a:xfrm>
            <a:off x="721646" y="6252567"/>
            <a:ext cx="9477431" cy="869201"/>
          </a:xfrm>
          <a:prstGeom prst="rect">
            <a:avLst/>
          </a:prstGeom>
          <a:noFill/>
          <a:ln/>
        </p:spPr>
        <p:txBody>
          <a:bodyPr wrap="none" lIns="0" tIns="0" rIns="0" bIns="0" rtlCol="0" anchor="t"/>
          <a:lstStyle/>
          <a:p>
            <a:pPr marL="0" indent="0" algn="l">
              <a:buNone/>
            </a:pPr>
            <a:r>
              <a:rPr lang="en-US" sz="2800" b="1" smtClean="0">
                <a:solidFill>
                  <a:srgbClr val="000000"/>
                </a:solidFill>
                <a:latin typeface="Times New Roman" pitchFamily="18" charset="0"/>
                <a:ea typeface="Geist" pitchFamily="34" charset="-122"/>
                <a:cs typeface="Times New Roman" pitchFamily="18" charset="0"/>
              </a:rPr>
              <a:t>=&gt; </a:t>
            </a:r>
            <a:r>
              <a:rPr lang="en-US" sz="2800" smtClean="0">
                <a:solidFill>
                  <a:srgbClr val="000000"/>
                </a:solidFill>
                <a:latin typeface="Times New Roman" pitchFamily="18" charset="0"/>
                <a:ea typeface="Geist" pitchFamily="34" charset="-122"/>
                <a:cs typeface="Times New Roman" pitchFamily="18" charset="0"/>
              </a:rPr>
              <a:t>Phụ </a:t>
            </a:r>
            <a:r>
              <a:rPr lang="en-US" sz="2800" dirty="0">
                <a:solidFill>
                  <a:srgbClr val="000000"/>
                </a:solidFill>
                <a:latin typeface="Times New Roman" pitchFamily="18" charset="0"/>
                <a:ea typeface="Geist" pitchFamily="34" charset="-122"/>
                <a:cs typeface="Times New Roman" pitchFamily="18" charset="0"/>
              </a:rPr>
              <a:t>nữ rất quan trọng trong gia đình và xã hội</a:t>
            </a:r>
            <a:r>
              <a:rPr lang="en-US" sz="2800">
                <a:solidFill>
                  <a:srgbClr val="000000"/>
                </a:solidFill>
                <a:latin typeface="Times New Roman" pitchFamily="18" charset="0"/>
                <a:ea typeface="Geist" pitchFamily="34" charset="-122"/>
                <a:cs typeface="Times New Roman" pitchFamily="18" charset="0"/>
              </a:rPr>
              <a:t>. </a:t>
            </a:r>
            <a:endParaRPr lang="en-US" sz="2800" smtClean="0">
              <a:solidFill>
                <a:srgbClr val="000000"/>
              </a:solidFill>
              <a:latin typeface="Times New Roman" pitchFamily="18" charset="0"/>
              <a:ea typeface="Geist" pitchFamily="34" charset="-122"/>
              <a:cs typeface="Times New Roman" pitchFamily="18" charset="0"/>
            </a:endParaRPr>
          </a:p>
          <a:p>
            <a:pPr marL="0" indent="0" algn="l">
              <a:buNone/>
            </a:pPr>
            <a:r>
              <a:rPr lang="en-US" sz="2800" smtClean="0">
                <a:solidFill>
                  <a:srgbClr val="000000"/>
                </a:solidFill>
                <a:latin typeface="Times New Roman" pitchFamily="18" charset="0"/>
                <a:ea typeface="Geist" pitchFamily="34" charset="-122"/>
                <a:cs typeface="Times New Roman" pitchFamily="18" charset="0"/>
              </a:rPr>
              <a:t>      Ngày </a:t>
            </a:r>
            <a:r>
              <a:rPr lang="en-US" sz="2800" dirty="0">
                <a:solidFill>
                  <a:srgbClr val="000000"/>
                </a:solidFill>
                <a:latin typeface="Times New Roman" pitchFamily="18" charset="0"/>
                <a:ea typeface="Geist" pitchFamily="34" charset="-122"/>
                <a:cs typeface="Times New Roman" pitchFamily="18" charset="0"/>
              </a:rPr>
              <a:t>8/3 là dịp để mọi người bày tỏ tình cảm và lòng biết ơn.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023342"/>
            <a:ext cx="7596426"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Giáo Dục Tình Cảm Xã Hội</a:t>
            </a:r>
            <a:endParaRPr lang="en-US" sz="4450" dirty="0"/>
          </a:p>
        </p:txBody>
      </p:sp>
      <p:pic>
        <p:nvPicPr>
          <p:cNvPr id="3" name="Image 0" descr="preencoded.png"/>
          <p:cNvPicPr>
            <a:picLocks noChangeAspect="1"/>
          </p:cNvPicPr>
          <p:nvPr/>
        </p:nvPicPr>
        <p:blipFill>
          <a:blip r:embed="rId3"/>
          <a:stretch>
            <a:fillRect/>
          </a:stretch>
        </p:blipFill>
        <p:spPr>
          <a:xfrm>
            <a:off x="793790" y="2327434"/>
            <a:ext cx="8284131" cy="4623673"/>
          </a:xfrm>
          <a:prstGeom prst="rect">
            <a:avLst/>
          </a:prstGeom>
        </p:spPr>
      </p:pic>
      <p:sp>
        <p:nvSpPr>
          <p:cNvPr id="4" name="Text 1"/>
          <p:cNvSpPr/>
          <p:nvPr/>
        </p:nvSpPr>
        <p:spPr>
          <a:xfrm>
            <a:off x="9638943" y="2687479"/>
            <a:ext cx="3065264" cy="354330"/>
          </a:xfrm>
          <a:prstGeom prst="rect">
            <a:avLst/>
          </a:prstGeom>
          <a:noFill/>
          <a:ln/>
        </p:spPr>
        <p:txBody>
          <a:bodyPr wrap="none" lIns="0" tIns="0" rIns="0" bIns="0" rtlCol="0" anchor="t"/>
          <a:lstStyle/>
          <a:p>
            <a:pPr marL="0" indent="0" algn="l">
              <a:lnSpc>
                <a:spcPts val="2750"/>
              </a:lnSpc>
              <a:buNone/>
            </a:pPr>
            <a:r>
              <a:rPr lang="en-US" sz="2800" b="1" dirty="0">
                <a:solidFill>
                  <a:srgbClr val="006747"/>
                </a:solidFill>
                <a:latin typeface="Times New Roman" pitchFamily="18" charset="0"/>
                <a:ea typeface="Noto Serif SC Bold" pitchFamily="34" charset="-122"/>
                <a:cs typeface="Times New Roman" pitchFamily="18" charset="0"/>
              </a:rPr>
              <a:t>Biểu hiện yêu thương</a:t>
            </a:r>
            <a:endParaRPr lang="en-US" sz="2800" dirty="0">
              <a:latin typeface="Times New Roman" pitchFamily="18" charset="0"/>
              <a:cs typeface="Times New Roman" pitchFamily="18" charset="0"/>
            </a:endParaRPr>
          </a:p>
        </p:txBody>
      </p:sp>
      <p:sp>
        <p:nvSpPr>
          <p:cNvPr id="5" name="Text 2"/>
          <p:cNvSpPr/>
          <p:nvPr/>
        </p:nvSpPr>
        <p:spPr>
          <a:xfrm>
            <a:off x="9638943" y="3268623"/>
            <a:ext cx="4205168" cy="1689497"/>
          </a:xfrm>
          <a:prstGeom prst="rect">
            <a:avLst/>
          </a:prstGeom>
          <a:noFill/>
          <a:ln/>
        </p:spPr>
        <p:txBody>
          <a:bodyPr wrap="square" lIns="0" tIns="0" rIns="0" bIns="0" rtlCol="0" anchor="t"/>
          <a:lstStyle/>
          <a:p>
            <a:pPr marL="342900" indent="-342900" algn="just">
              <a:lnSpc>
                <a:spcPts val="2850"/>
              </a:lnSpc>
              <a:buSzPct val="100000"/>
              <a:buChar char="•"/>
            </a:pPr>
            <a:r>
              <a:rPr lang="en-US" sz="2800" dirty="0">
                <a:solidFill>
                  <a:srgbClr val="4B4A4A"/>
                </a:solidFill>
                <a:latin typeface="Times New Roman" pitchFamily="18" charset="0"/>
                <a:ea typeface="Geist" pitchFamily="34" charset="-122"/>
                <a:cs typeface="Times New Roman" pitchFamily="18" charset="0"/>
              </a:rPr>
              <a:t>Tặng hoa, quà và lời chúc</a:t>
            </a:r>
            <a:endParaRPr lang="en-US" sz="2800" dirty="0">
              <a:latin typeface="Times New Roman" pitchFamily="18" charset="0"/>
              <a:cs typeface="Times New Roman" pitchFamily="18" charset="0"/>
            </a:endParaRPr>
          </a:p>
          <a:p>
            <a:pPr marL="342900" indent="-342900" algn="just">
              <a:lnSpc>
                <a:spcPts val="2850"/>
              </a:lnSpc>
              <a:buSzPct val="100000"/>
              <a:buChar char="•"/>
            </a:pPr>
            <a:r>
              <a:rPr lang="en-US" sz="2800" dirty="0">
                <a:solidFill>
                  <a:srgbClr val="4B4A4A"/>
                </a:solidFill>
                <a:latin typeface="Times New Roman" pitchFamily="18" charset="0"/>
                <a:ea typeface="Geist" pitchFamily="34" charset="-122"/>
                <a:cs typeface="Times New Roman" pitchFamily="18" charset="0"/>
              </a:rPr>
              <a:t>Giúp đỡ bà mẹ việc nhà</a:t>
            </a:r>
            <a:endParaRPr lang="en-US" sz="2800" dirty="0">
              <a:latin typeface="Times New Roman" pitchFamily="18" charset="0"/>
              <a:cs typeface="Times New Roman" pitchFamily="18" charset="0"/>
            </a:endParaRPr>
          </a:p>
          <a:p>
            <a:pPr marL="342900" indent="-342900" algn="just">
              <a:lnSpc>
                <a:spcPts val="2850"/>
              </a:lnSpc>
              <a:buSzPct val="100000"/>
              <a:buChar char="•"/>
            </a:pPr>
            <a:r>
              <a:rPr lang="en-US" sz="2800" dirty="0">
                <a:solidFill>
                  <a:srgbClr val="4B4A4A"/>
                </a:solidFill>
                <a:latin typeface="Times New Roman" pitchFamily="18" charset="0"/>
                <a:ea typeface="Geist" pitchFamily="34" charset="-122"/>
                <a:cs typeface="Times New Roman" pitchFamily="18" charset="0"/>
              </a:rPr>
              <a:t>Ngoan ngoãn, lễ phép</a:t>
            </a:r>
            <a:endParaRPr lang="en-US" sz="2800" dirty="0">
              <a:latin typeface="Times New Roman" pitchFamily="18" charset="0"/>
              <a:cs typeface="Times New Roman" pitchFamily="18" charset="0"/>
            </a:endParaRPr>
          </a:p>
          <a:p>
            <a:pPr marL="342900" indent="-342900" algn="just">
              <a:lnSpc>
                <a:spcPts val="2850"/>
              </a:lnSpc>
              <a:buSzPct val="100000"/>
              <a:buChar char="•"/>
            </a:pPr>
            <a:r>
              <a:rPr lang="en-US" sz="2800" dirty="0">
                <a:solidFill>
                  <a:srgbClr val="4B4A4A"/>
                </a:solidFill>
                <a:latin typeface="Times New Roman" pitchFamily="18" charset="0"/>
                <a:ea typeface="Geist" pitchFamily="34" charset="-122"/>
                <a:cs typeface="Times New Roman" pitchFamily="18" charset="0"/>
              </a:rPr>
              <a:t>Quan tâm, chăm sóc</a:t>
            </a:r>
            <a:endParaRPr lang="en-US" sz="2800" dirty="0">
              <a:latin typeface="Times New Roman" pitchFamily="18" charset="0"/>
              <a:cs typeface="Times New Roman" pitchFamily="18" charset="0"/>
            </a:endParaRPr>
          </a:p>
        </p:txBody>
      </p:sp>
      <p:sp>
        <p:nvSpPr>
          <p:cNvPr id="6" name="Text 3"/>
          <p:cNvSpPr/>
          <p:nvPr/>
        </p:nvSpPr>
        <p:spPr>
          <a:xfrm>
            <a:off x="9638942" y="5162193"/>
            <a:ext cx="4604595" cy="1451610"/>
          </a:xfrm>
          <a:prstGeom prst="rect">
            <a:avLst/>
          </a:prstGeom>
          <a:noFill/>
          <a:ln/>
        </p:spPr>
        <p:txBody>
          <a:bodyPr wrap="square" lIns="0" tIns="0" rIns="0" bIns="0" rtlCol="0" anchor="t"/>
          <a:lstStyle/>
          <a:p>
            <a:pPr marL="0" indent="0" algn="just">
              <a:lnSpc>
                <a:spcPts val="2850"/>
              </a:lnSpc>
              <a:buNone/>
            </a:pPr>
            <a:r>
              <a:rPr lang="en-US" sz="2800" b="1" dirty="0">
                <a:solidFill>
                  <a:srgbClr val="224435"/>
                </a:solidFill>
                <a:latin typeface="Times New Roman" pitchFamily="18" charset="0"/>
                <a:ea typeface="Geist" pitchFamily="34" charset="-122"/>
                <a:cs typeface="Times New Roman" pitchFamily="18" charset="0"/>
              </a:rPr>
              <a:t>Hành động nhỏ, tình cảm lớn</a:t>
            </a:r>
            <a:r>
              <a:rPr lang="en-US" sz="2800" dirty="0">
                <a:solidFill>
                  <a:srgbClr val="4B4A4A"/>
                </a:solidFill>
                <a:latin typeface="Times New Roman" pitchFamily="18" charset="0"/>
                <a:ea typeface="Geist" pitchFamily="34" charset="-122"/>
                <a:cs typeface="Times New Roman" pitchFamily="18" charset="0"/>
              </a:rPr>
              <a:t> - Mỗi hành động quan tâm đều thể hiện lòng biết ơn sâu sắc với những người phụ nữ thân yêu.</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363149" y="618648"/>
            <a:ext cx="9167712" cy="1370647"/>
          </a:xfrm>
          <a:prstGeom prst="rect">
            <a:avLst/>
          </a:prstGeom>
          <a:noFill/>
          <a:ln/>
        </p:spPr>
        <p:txBody>
          <a:bodyPr wrap="square" lIns="0" tIns="0" rIns="0" bIns="0" rtlCol="0" anchor="t"/>
          <a:lstStyle/>
          <a:p>
            <a:pPr marL="0" indent="0" algn="l">
              <a:lnSpc>
                <a:spcPts val="5350"/>
              </a:lnSpc>
              <a:buNone/>
            </a:pPr>
            <a:r>
              <a:rPr lang="en-US" sz="4300" b="1" smtClean="0">
                <a:solidFill>
                  <a:srgbClr val="006747"/>
                </a:solidFill>
                <a:latin typeface="Noto Serif SC Bold" pitchFamily="34" charset="0"/>
                <a:ea typeface="Noto Serif SC Bold" pitchFamily="34" charset="-122"/>
                <a:cs typeface="Noto Serif SC Bold" pitchFamily="34" charset="-120"/>
              </a:rPr>
              <a:t>Trò Chơi: Gói hoa và quà tặng mẹ</a:t>
            </a:r>
            <a:endParaRPr lang="en-US" sz="4300" dirty="0"/>
          </a:p>
        </p:txBody>
      </p:sp>
      <p:pic>
        <p:nvPicPr>
          <p:cNvPr id="8" name="Image 2" descr="preencoded.png"/>
          <p:cNvPicPr>
            <a:picLocks noChangeAspect="1"/>
          </p:cNvPicPr>
          <p:nvPr/>
        </p:nvPicPr>
        <p:blipFill>
          <a:blip r:embed="rId4"/>
          <a:stretch>
            <a:fillRect/>
          </a:stretch>
        </p:blipFill>
        <p:spPr>
          <a:xfrm>
            <a:off x="767596" y="2794249"/>
            <a:ext cx="1096566" cy="1315879"/>
          </a:xfrm>
          <a:prstGeom prst="rect">
            <a:avLst/>
          </a:prstGeom>
        </p:spPr>
      </p:pic>
      <p:sp>
        <p:nvSpPr>
          <p:cNvPr id="9" name="Text 4"/>
          <p:cNvSpPr/>
          <p:nvPr/>
        </p:nvSpPr>
        <p:spPr>
          <a:xfrm>
            <a:off x="2076093" y="2843879"/>
            <a:ext cx="2741414" cy="342662"/>
          </a:xfrm>
          <a:prstGeom prst="rect">
            <a:avLst/>
          </a:prstGeom>
          <a:noFill/>
          <a:ln/>
        </p:spPr>
        <p:txBody>
          <a:bodyPr wrap="none" lIns="0" tIns="0" rIns="0" bIns="0" rtlCol="0" anchor="t"/>
          <a:lstStyle/>
          <a:p>
            <a:pPr marL="0" indent="0" algn="l">
              <a:lnSpc>
                <a:spcPts val="2650"/>
              </a:lnSpc>
              <a:buNone/>
            </a:pPr>
            <a:r>
              <a:rPr lang="en-US" sz="2800" b="1" dirty="0">
                <a:latin typeface="Times New Roman" pitchFamily="18" charset="0"/>
                <a:ea typeface="Noto Serif SC Bold" pitchFamily="34" charset="-122"/>
                <a:cs typeface="Times New Roman" pitchFamily="18" charset="0"/>
              </a:rPr>
              <a:t>Tổ 1</a:t>
            </a:r>
            <a:endParaRPr lang="en-US" sz="2800" dirty="0">
              <a:latin typeface="Times New Roman" pitchFamily="18" charset="0"/>
              <a:cs typeface="Times New Roman" pitchFamily="18" charset="0"/>
            </a:endParaRPr>
          </a:p>
        </p:txBody>
      </p:sp>
      <p:sp>
        <p:nvSpPr>
          <p:cNvPr id="10" name="Text 5"/>
          <p:cNvSpPr/>
          <p:nvPr/>
        </p:nvSpPr>
        <p:spPr>
          <a:xfrm>
            <a:off x="2076092" y="3452188"/>
            <a:ext cx="6300311" cy="345043"/>
          </a:xfrm>
          <a:prstGeom prst="rect">
            <a:avLst/>
          </a:prstGeom>
          <a:noFill/>
          <a:ln/>
        </p:spPr>
        <p:txBody>
          <a:bodyPr wrap="none" lIns="0" tIns="0" rIns="0" bIns="0" rtlCol="0" anchor="t"/>
          <a:lstStyle/>
          <a:p>
            <a:pPr marL="0" indent="0" algn="l">
              <a:lnSpc>
                <a:spcPts val="2700"/>
              </a:lnSpc>
              <a:buNone/>
            </a:pPr>
            <a:r>
              <a:rPr lang="en-US" sz="3200" dirty="0">
                <a:latin typeface="Times New Roman" pitchFamily="18" charset="0"/>
                <a:ea typeface="Geist" pitchFamily="34" charset="-122"/>
                <a:cs typeface="Times New Roman" pitchFamily="18" charset="0"/>
              </a:rPr>
              <a:t>Gói hoa bằng giấy và nơ trang trí</a:t>
            </a:r>
            <a:endParaRPr lang="en-US" sz="3200" dirty="0">
              <a:latin typeface="Times New Roman" pitchFamily="18" charset="0"/>
              <a:cs typeface="Times New Roman" pitchFamily="18" charset="0"/>
            </a:endParaRPr>
          </a:p>
        </p:txBody>
      </p:sp>
      <p:pic>
        <p:nvPicPr>
          <p:cNvPr id="11" name="Image 3" descr="preencoded.png"/>
          <p:cNvPicPr>
            <a:picLocks noChangeAspect="1"/>
          </p:cNvPicPr>
          <p:nvPr/>
        </p:nvPicPr>
        <p:blipFill>
          <a:blip r:embed="rId5"/>
          <a:stretch>
            <a:fillRect/>
          </a:stretch>
        </p:blipFill>
        <p:spPr>
          <a:xfrm>
            <a:off x="767596" y="4912280"/>
            <a:ext cx="1096566" cy="1315879"/>
          </a:xfrm>
          <a:prstGeom prst="rect">
            <a:avLst/>
          </a:prstGeom>
        </p:spPr>
      </p:pic>
      <p:sp>
        <p:nvSpPr>
          <p:cNvPr id="12" name="Text 6"/>
          <p:cNvSpPr/>
          <p:nvPr/>
        </p:nvSpPr>
        <p:spPr>
          <a:xfrm>
            <a:off x="2076093" y="5114676"/>
            <a:ext cx="2741414" cy="342662"/>
          </a:xfrm>
          <a:prstGeom prst="rect">
            <a:avLst/>
          </a:prstGeom>
          <a:noFill/>
          <a:ln/>
        </p:spPr>
        <p:txBody>
          <a:bodyPr wrap="none" lIns="0" tIns="0" rIns="0" bIns="0" rtlCol="0" anchor="t"/>
          <a:lstStyle/>
          <a:p>
            <a:pPr marL="0" indent="0" algn="l">
              <a:lnSpc>
                <a:spcPts val="2650"/>
              </a:lnSpc>
              <a:buNone/>
            </a:pPr>
            <a:r>
              <a:rPr lang="en-US" sz="2800" b="1" dirty="0">
                <a:latin typeface="Times New Roman" pitchFamily="18" charset="0"/>
                <a:ea typeface="Noto Serif SC Bold" pitchFamily="34" charset="-122"/>
                <a:cs typeface="Times New Roman" pitchFamily="18" charset="0"/>
              </a:rPr>
              <a:t>Tổ 2</a:t>
            </a:r>
            <a:endParaRPr lang="en-US" sz="2800" dirty="0">
              <a:latin typeface="Times New Roman" pitchFamily="18" charset="0"/>
              <a:cs typeface="Times New Roman" pitchFamily="18" charset="0"/>
            </a:endParaRPr>
          </a:p>
        </p:txBody>
      </p:sp>
      <p:sp>
        <p:nvSpPr>
          <p:cNvPr id="13" name="Text 7"/>
          <p:cNvSpPr/>
          <p:nvPr/>
        </p:nvSpPr>
        <p:spPr>
          <a:xfrm>
            <a:off x="2076093" y="5594334"/>
            <a:ext cx="6300311" cy="345043"/>
          </a:xfrm>
          <a:prstGeom prst="rect">
            <a:avLst/>
          </a:prstGeom>
          <a:noFill/>
          <a:ln/>
        </p:spPr>
        <p:txBody>
          <a:bodyPr wrap="none" lIns="0" tIns="0" rIns="0" bIns="0" rtlCol="0" anchor="t"/>
          <a:lstStyle/>
          <a:p>
            <a:pPr marL="0" indent="0" algn="l">
              <a:lnSpc>
                <a:spcPts val="2700"/>
              </a:lnSpc>
              <a:buNone/>
            </a:pPr>
            <a:r>
              <a:rPr lang="en-US" sz="3200" dirty="0">
                <a:latin typeface="Times New Roman" pitchFamily="18" charset="0"/>
                <a:ea typeface="Geist" pitchFamily="34" charset="-122"/>
                <a:cs typeface="Times New Roman" pitchFamily="18" charset="0"/>
              </a:rPr>
              <a:t>Buộc nơ hộp quà cẩn thận, đẹp mắt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564600"/>
            <a:ext cx="6447115"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Times New Roman" pitchFamily="18" charset="0"/>
                <a:ea typeface="Noto Serif SC Bold" pitchFamily="34" charset="-122"/>
                <a:cs typeface="Times New Roman" pitchFamily="18" charset="0"/>
              </a:rPr>
              <a:t>Hoạt </a:t>
            </a:r>
            <a:r>
              <a:rPr lang="en-US" sz="4450" b="1">
                <a:solidFill>
                  <a:srgbClr val="006747"/>
                </a:solidFill>
                <a:latin typeface="Times New Roman" pitchFamily="18" charset="0"/>
                <a:ea typeface="Noto Serif SC Bold" pitchFamily="34" charset="-122"/>
                <a:cs typeface="Times New Roman" pitchFamily="18" charset="0"/>
              </a:rPr>
              <a:t>Động </a:t>
            </a:r>
            <a:r>
              <a:rPr lang="en-US" sz="4450" b="1" smtClean="0">
                <a:solidFill>
                  <a:srgbClr val="006747"/>
                </a:solidFill>
                <a:latin typeface="Times New Roman" pitchFamily="18" charset="0"/>
                <a:ea typeface="Noto Serif SC Bold" pitchFamily="34" charset="-122"/>
                <a:cs typeface="Times New Roman" pitchFamily="18" charset="0"/>
              </a:rPr>
              <a:t>3: </a:t>
            </a:r>
            <a:r>
              <a:rPr lang="en-US" sz="4450" b="1" dirty="0">
                <a:solidFill>
                  <a:srgbClr val="006747"/>
                </a:solidFill>
                <a:latin typeface="Times New Roman" pitchFamily="18" charset="0"/>
                <a:ea typeface="Noto Serif SC Bold" pitchFamily="34" charset="-122"/>
                <a:cs typeface="Times New Roman" pitchFamily="18" charset="0"/>
              </a:rPr>
              <a:t>Kết Thúc</a:t>
            </a:r>
            <a:endParaRPr lang="en-US" sz="4450" dirty="0">
              <a:latin typeface="Times New Roman" pitchFamily="18" charset="0"/>
              <a:cs typeface="Times New Roman" pitchFamily="18" charset="0"/>
            </a:endParaRPr>
          </a:p>
        </p:txBody>
      </p:sp>
      <p:sp>
        <p:nvSpPr>
          <p:cNvPr id="4" name="Shape 1"/>
          <p:cNvSpPr/>
          <p:nvPr/>
        </p:nvSpPr>
        <p:spPr>
          <a:xfrm>
            <a:off x="6280190" y="2613541"/>
            <a:ext cx="7556421" cy="1957626"/>
          </a:xfrm>
          <a:prstGeom prst="roundRect">
            <a:avLst>
              <a:gd name="adj" fmla="val 8453"/>
            </a:avLst>
          </a:prstGeom>
          <a:solidFill>
            <a:srgbClr val="E5F9F2">
              <a:alpha val="95000"/>
            </a:srgbClr>
          </a:solidFill>
          <a:ln w="30480">
            <a:solidFill>
              <a:srgbClr val="224435"/>
            </a:solidFill>
            <a:prstDash val="solid"/>
          </a:ln>
        </p:spPr>
      </p:sp>
      <p:sp>
        <p:nvSpPr>
          <p:cNvPr id="5" name="Shape 2"/>
          <p:cNvSpPr/>
          <p:nvPr/>
        </p:nvSpPr>
        <p:spPr>
          <a:xfrm flipH="1">
            <a:off x="6260398" y="2613541"/>
            <a:ext cx="106678" cy="1957626"/>
          </a:xfrm>
          <a:prstGeom prst="roundRect">
            <a:avLst>
              <a:gd name="adj" fmla="val 167442"/>
            </a:avLst>
          </a:prstGeom>
          <a:solidFill>
            <a:srgbClr val="224435"/>
          </a:solidFill>
          <a:ln/>
        </p:spPr>
      </p:sp>
      <p:sp>
        <p:nvSpPr>
          <p:cNvPr id="6" name="Text 3"/>
          <p:cNvSpPr/>
          <p:nvPr/>
        </p:nvSpPr>
        <p:spPr>
          <a:xfrm>
            <a:off x="6628924" y="2870835"/>
            <a:ext cx="3556873" cy="354330"/>
          </a:xfrm>
          <a:prstGeom prst="rect">
            <a:avLst/>
          </a:prstGeom>
          <a:noFill/>
          <a:ln/>
        </p:spPr>
        <p:txBody>
          <a:bodyPr wrap="none" lIns="0" tIns="0" rIns="0" bIns="0" rtlCol="0" anchor="t"/>
          <a:lstStyle/>
          <a:p>
            <a:pPr marL="0" indent="0" algn="just">
              <a:lnSpc>
                <a:spcPts val="2750"/>
              </a:lnSpc>
              <a:buNone/>
            </a:pPr>
            <a:r>
              <a:rPr lang="en-US" sz="2400" b="1" dirty="0">
                <a:latin typeface="Times New Roman" pitchFamily="18" charset="0"/>
                <a:ea typeface="Noto Serif SC Bold" pitchFamily="34" charset="-122"/>
                <a:cs typeface="Times New Roman" pitchFamily="18" charset="0"/>
              </a:rPr>
              <a:t>Nhận xét và tuyên dương</a:t>
            </a:r>
            <a:endParaRPr lang="en-US" sz="2400" dirty="0">
              <a:latin typeface="Times New Roman" pitchFamily="18" charset="0"/>
              <a:cs typeface="Times New Roman" pitchFamily="18" charset="0"/>
            </a:endParaRPr>
          </a:p>
        </p:txBody>
      </p:sp>
      <p:sp>
        <p:nvSpPr>
          <p:cNvPr id="7" name="Text 4"/>
          <p:cNvSpPr/>
          <p:nvPr/>
        </p:nvSpPr>
        <p:spPr>
          <a:xfrm>
            <a:off x="6628924" y="3361253"/>
            <a:ext cx="6950393" cy="725805"/>
          </a:xfrm>
          <a:prstGeom prst="rect">
            <a:avLst/>
          </a:prstGeom>
          <a:noFill/>
          <a:ln/>
        </p:spPr>
        <p:txBody>
          <a:bodyPr wrap="square" lIns="0" tIns="0" rIns="0" bIns="0" rtlCol="0" anchor="t"/>
          <a:lstStyle/>
          <a:p>
            <a:pPr marL="0" indent="0" algn="just">
              <a:lnSpc>
                <a:spcPts val="2850"/>
              </a:lnSpc>
              <a:buNone/>
            </a:pPr>
            <a:r>
              <a:rPr lang="en-US" sz="2400" dirty="0">
                <a:latin typeface="Times New Roman" pitchFamily="18" charset="0"/>
                <a:ea typeface="Geist" pitchFamily="34" charset="-122"/>
                <a:cs typeface="Times New Roman" pitchFamily="18" charset="0"/>
              </a:rPr>
              <a:t>Cô tổng kết hoạt động, khen ngợi sự cố gắng và sáng tạo của các </a:t>
            </a:r>
            <a:r>
              <a:rPr lang="en-US" sz="2400">
                <a:latin typeface="Times New Roman" pitchFamily="18" charset="0"/>
                <a:ea typeface="Geist" pitchFamily="34" charset="-122"/>
                <a:cs typeface="Times New Roman" pitchFamily="18" charset="0"/>
              </a:rPr>
              <a:t>con</a:t>
            </a:r>
            <a:r>
              <a:rPr lang="en-US" sz="2400" smtClean="0">
                <a:latin typeface="Times New Roman" pitchFamily="18" charset="0"/>
                <a:ea typeface="Geist" pitchFamily="34" charset="-122"/>
                <a:cs typeface="Times New Roman" pitchFamily="18" charset="0"/>
              </a:rPr>
              <a:t>.</a:t>
            </a:r>
            <a:endParaRPr lang="en-US" sz="2400" dirty="0">
              <a:latin typeface="Times New Roman" pitchFamily="18" charset="0"/>
              <a:cs typeface="Times New Roman" pitchFamily="18" charset="0"/>
            </a:endParaRPr>
          </a:p>
        </p:txBody>
      </p:sp>
      <p:sp>
        <p:nvSpPr>
          <p:cNvPr id="8" name="Shape 5"/>
          <p:cNvSpPr/>
          <p:nvPr/>
        </p:nvSpPr>
        <p:spPr>
          <a:xfrm>
            <a:off x="6280190" y="4694259"/>
            <a:ext cx="7556421" cy="2093714"/>
          </a:xfrm>
          <a:prstGeom prst="roundRect">
            <a:avLst>
              <a:gd name="adj" fmla="val 6988"/>
            </a:avLst>
          </a:prstGeom>
          <a:solidFill>
            <a:srgbClr val="E5F9F2">
              <a:alpha val="95000"/>
            </a:srgbClr>
          </a:solidFill>
          <a:ln w="30480">
            <a:solidFill>
              <a:srgbClr val="224435"/>
            </a:solidFill>
            <a:prstDash val="solid"/>
          </a:ln>
        </p:spPr>
      </p:sp>
      <p:sp>
        <p:nvSpPr>
          <p:cNvPr id="9" name="Shape 6"/>
          <p:cNvSpPr/>
          <p:nvPr/>
        </p:nvSpPr>
        <p:spPr>
          <a:xfrm>
            <a:off x="6260398" y="4694259"/>
            <a:ext cx="121920" cy="2093714"/>
          </a:xfrm>
          <a:prstGeom prst="roundRect">
            <a:avLst>
              <a:gd name="adj" fmla="val 167442"/>
            </a:avLst>
          </a:prstGeom>
          <a:solidFill>
            <a:srgbClr val="224435"/>
          </a:solidFill>
          <a:ln/>
        </p:spPr>
      </p:sp>
      <p:sp>
        <p:nvSpPr>
          <p:cNvPr id="10" name="Text 7"/>
          <p:cNvSpPr/>
          <p:nvPr/>
        </p:nvSpPr>
        <p:spPr>
          <a:xfrm>
            <a:off x="6628924" y="4828461"/>
            <a:ext cx="2835235" cy="354330"/>
          </a:xfrm>
          <a:prstGeom prst="rect">
            <a:avLst/>
          </a:prstGeom>
          <a:noFill/>
          <a:ln/>
        </p:spPr>
        <p:txBody>
          <a:bodyPr wrap="none" lIns="0" tIns="0" rIns="0" bIns="0" rtlCol="0" anchor="t"/>
          <a:lstStyle/>
          <a:p>
            <a:pPr marL="0" indent="0" algn="just">
              <a:lnSpc>
                <a:spcPts val="2750"/>
              </a:lnSpc>
              <a:buNone/>
            </a:pPr>
            <a:r>
              <a:rPr lang="en-US" sz="2400" b="1" dirty="0">
                <a:latin typeface="Times New Roman" pitchFamily="18" charset="0"/>
                <a:ea typeface="Noto Serif SC Bold" pitchFamily="34" charset="-122"/>
                <a:cs typeface="Times New Roman" pitchFamily="18" charset="0"/>
              </a:rPr>
              <a:t>Dặn dò về nhà</a:t>
            </a:r>
            <a:endParaRPr lang="en-US" sz="2400" dirty="0">
              <a:latin typeface="Times New Roman" pitchFamily="18" charset="0"/>
              <a:cs typeface="Times New Roman" pitchFamily="18" charset="0"/>
            </a:endParaRPr>
          </a:p>
        </p:txBody>
      </p:sp>
      <p:sp>
        <p:nvSpPr>
          <p:cNvPr id="11" name="Text 8"/>
          <p:cNvSpPr/>
          <p:nvPr/>
        </p:nvSpPr>
        <p:spPr>
          <a:xfrm>
            <a:off x="6628924" y="5318879"/>
            <a:ext cx="6950393" cy="1088708"/>
          </a:xfrm>
          <a:prstGeom prst="rect">
            <a:avLst/>
          </a:prstGeom>
          <a:noFill/>
          <a:ln/>
        </p:spPr>
        <p:txBody>
          <a:bodyPr wrap="square" lIns="0" tIns="0" rIns="0" bIns="0" rtlCol="0" anchor="t"/>
          <a:lstStyle/>
          <a:p>
            <a:pPr marL="0" indent="0" algn="just">
              <a:lnSpc>
                <a:spcPts val="2850"/>
              </a:lnSpc>
              <a:buNone/>
            </a:pPr>
            <a:r>
              <a:rPr lang="en-US" sz="2400" dirty="0">
                <a:latin typeface="Times New Roman" pitchFamily="18" charset="0"/>
                <a:ea typeface="Geist" pitchFamily="34" charset="-122"/>
                <a:cs typeface="Times New Roman" pitchFamily="18" charset="0"/>
              </a:rPr>
              <a:t>Nhắc trẻ về nhà tặng bà, mẹ, cô giáo những lời chúc ý nghĩa và món quà yêu thương nhân ngày 8/3. Giáo dục trẻ biết ngoan ngoãn, giúp đỡ bà mẹ.</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561</Words>
  <Application>Microsoft Office PowerPoint</Application>
  <PresentationFormat>Custom</PresentationFormat>
  <Paragraphs>58</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Noto Serif SC Light</vt:lpstr>
      <vt:lpstr>Geist</vt:lpstr>
      <vt:lpstr>Times New Roman</vt:lpstr>
      <vt:lpstr>Calibri</vt:lpstr>
      <vt:lpstr>Noto Serif SC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Administrator</cp:lastModifiedBy>
  <cp:revision>6</cp:revision>
  <dcterms:created xsi:type="dcterms:W3CDTF">2026-03-05T09:16:50Z</dcterms:created>
  <dcterms:modified xsi:type="dcterms:W3CDTF">2026-03-05T22:34:38Z</dcterms:modified>
</cp:coreProperties>
</file>