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57" r:id="rId4"/>
    <p:sldId id="258" r:id="rId5"/>
    <p:sldId id="259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124" d="100"/>
          <a:sy n="124" d="100"/>
        </p:scale>
        <p:origin x="-1512" y="-112"/>
      </p:cViewPr>
      <p:guideLst>
        <p:guide orient="horz" pos="214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6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" name="Content Placeholder 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276860" y="-176530"/>
            <a:ext cx="9489440" cy="830516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2880" y="1731010"/>
            <a:ext cx="8573135" cy="858520"/>
          </a:xfrm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threePt" dir="t"/>
            </a:scene3d>
          </a:bodyPr>
          <a:p>
            <a:r>
              <a:rPr lang="vi-VN" altLang="en-US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Lĩnh Vực Phát Triển Ng</a:t>
            </a:r>
            <a:r>
              <a:rPr lang="vi-VN" altLang="en-US" u="heavy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ôn Ngữ</a:t>
            </a:r>
            <a:endParaRPr lang="vi-VN" altLang="en-US" u="heavy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Heart 2"/>
          <p:cNvSpPr/>
          <p:nvPr/>
        </p:nvSpPr>
        <p:spPr>
          <a:xfrm>
            <a:off x="182880" y="182880"/>
            <a:ext cx="548640" cy="548640"/>
          </a:xfrm>
          <a:prstGeom prst="heart">
            <a:avLst/>
          </a:prstGeom>
          <a:solidFill>
            <a:srgbClr val="FFB6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Cloud 3"/>
          <p:cNvSpPr/>
          <p:nvPr/>
        </p:nvSpPr>
        <p:spPr>
          <a:xfrm>
            <a:off x="8229600" y="274320"/>
            <a:ext cx="731520" cy="548640"/>
          </a:xfrm>
          <a:prstGeom prst="cloud">
            <a:avLst/>
          </a:prstGeom>
          <a:solidFill>
            <a:srgbClr val="FFCCE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1484630" y="2589530"/>
            <a:ext cx="2867660" cy="763905"/>
          </a:xfrm>
          <a:prstGeom prst="rect">
            <a:avLst/>
          </a:prstGeom>
          <a:noFill/>
        </p:spPr>
        <p:txBody>
          <a:bodyPr wrap="none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vi-VN" sz="4400">
              <a:solidFill>
                <a:schemeClr val="accent4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4745" y="2823845"/>
            <a:ext cx="7418705" cy="1629410"/>
          </a:xfrm>
          <a:prstGeom prst="rect">
            <a:avLst/>
          </a:prstGeom>
          <a:noFill/>
        </p:spPr>
        <p:txBody>
          <a:bodyPr wrap="none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vi-VN" sz="28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</a:t>
            </a:r>
            <a:r>
              <a:rPr lang="vi-VN" sz="2800" u="heavy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ơ: Thuyền giấy</a:t>
            </a:r>
            <a:endParaRPr sz="28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vi-VN" sz="28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 tuổi:4-5 tuổi</a:t>
            </a:r>
            <a:endParaRPr lang="vi-VN" sz="28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vi-VN" sz="28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Thời gian:25-30 phút</a:t>
            </a:r>
            <a:endParaRPr lang="vi-VN" sz="28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vi-VN" sz="28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Người dạy :Phạm Thị Nhị</a:t>
            </a:r>
            <a:r>
              <a:rPr sz="28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sz="28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TextBox 5"/>
          <p:cNvSpPr txBox="1"/>
          <p:nvPr/>
        </p:nvSpPr>
        <p:spPr>
          <a:xfrm>
            <a:off x="1201420" y="0"/>
            <a:ext cx="7038975" cy="1290320"/>
          </a:xfrm>
          <a:prstGeom prst="rect">
            <a:avLst/>
          </a:prstGeom>
          <a:noFill/>
        </p:spPr>
        <p:txBody>
          <a:bodyPr wrap="none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vi-VN" sz="28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ỦY BAN NHÂN DÂN XÃ XUÂN HỒNG</a:t>
            </a:r>
            <a:endParaRPr lang="vi-VN" sz="28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vi-VN" sz="28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TRƯỜNG MẦM NON XUÂN HỒNG B</a:t>
            </a:r>
            <a:endParaRPr lang="vi-VN" sz="28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6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8" name="Content Placeholder 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8265" y="0"/>
            <a:ext cx="9133205" cy="68402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0185" y="-20955"/>
            <a:ext cx="3443605" cy="1013460"/>
          </a:xfrm>
        </p:spPr>
        <p:style>
          <a:lnRef idx="0">
            <a:srgbClr val="FFFFFF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threePt" dir="t"/>
            </a:scene3d>
          </a:bodyPr>
          <a:lstStyle/>
          <a:p>
            <a:r>
              <a:rPr lang="vi-VN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Hoạt Động:1</a:t>
            </a:r>
            <a:endParaRPr lang="vi-VN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Heart 2"/>
          <p:cNvSpPr/>
          <p:nvPr/>
        </p:nvSpPr>
        <p:spPr>
          <a:xfrm>
            <a:off x="2560320" y="0"/>
            <a:ext cx="548640" cy="548640"/>
          </a:xfrm>
          <a:prstGeom prst="heart">
            <a:avLst/>
          </a:prstGeom>
          <a:solidFill>
            <a:srgbClr val="FFB6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Cloud 3"/>
          <p:cNvSpPr/>
          <p:nvPr/>
        </p:nvSpPr>
        <p:spPr>
          <a:xfrm>
            <a:off x="8489950" y="-87630"/>
            <a:ext cx="731520" cy="548640"/>
          </a:xfrm>
          <a:prstGeom prst="cloud">
            <a:avLst/>
          </a:prstGeom>
          <a:solidFill>
            <a:srgbClr val="FFCCE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0" y="6055360"/>
            <a:ext cx="4572635" cy="793115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algn="ctr"/>
            <a:r>
              <a:rPr sz="4400"/>
              <a:t>Ổn định tổ chức</a:t>
            </a:r>
            <a:endParaRPr sz="4400"/>
          </a:p>
        </p:txBody>
      </p:sp>
      <p:sp>
        <p:nvSpPr>
          <p:cNvPr id="6" name="TextBox 5"/>
          <p:cNvSpPr txBox="1"/>
          <p:nvPr/>
        </p:nvSpPr>
        <p:spPr>
          <a:xfrm rot="10800000" flipV="1">
            <a:off x="676910" y="5789295"/>
            <a:ext cx="6039485" cy="106489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endParaRPr sz="2800"/>
          </a:p>
          <a:p>
            <a:endParaRPr sz="2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6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3335" y="0"/>
            <a:ext cx="9157335" cy="6837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35" y="24130"/>
            <a:ext cx="4796790" cy="811530"/>
          </a:xfrm>
        </p:spPr>
        <p:txBody>
          <a:bodyPr>
            <a:normAutofit fontScale="90000"/>
          </a:bodyPr>
          <a:lstStyle/>
          <a:p>
            <a:r>
              <a:rPr lang="vi-VN" u="heavy"/>
              <a:t>Hoạt động 2:Nôị dung</a:t>
            </a:r>
            <a:endParaRPr lang="vi-VN" u="heavy"/>
          </a:p>
        </p:txBody>
      </p:sp>
      <p:sp>
        <p:nvSpPr>
          <p:cNvPr id="3" name="Heart 2"/>
          <p:cNvSpPr/>
          <p:nvPr/>
        </p:nvSpPr>
        <p:spPr>
          <a:xfrm>
            <a:off x="182880" y="182880"/>
            <a:ext cx="548640" cy="548640"/>
          </a:xfrm>
          <a:prstGeom prst="heart">
            <a:avLst/>
          </a:prstGeom>
          <a:solidFill>
            <a:srgbClr val="FFB6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Cloud 3"/>
          <p:cNvSpPr/>
          <p:nvPr/>
        </p:nvSpPr>
        <p:spPr>
          <a:xfrm>
            <a:off x="8229600" y="274320"/>
            <a:ext cx="731520" cy="548640"/>
          </a:xfrm>
          <a:prstGeom prst="cloud">
            <a:avLst/>
          </a:prstGeom>
          <a:solidFill>
            <a:srgbClr val="FFCCE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6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Heart 2"/>
          <p:cNvSpPr/>
          <p:nvPr/>
        </p:nvSpPr>
        <p:spPr>
          <a:xfrm>
            <a:off x="182880" y="182880"/>
            <a:ext cx="548640" cy="548640"/>
          </a:xfrm>
          <a:prstGeom prst="heart">
            <a:avLst/>
          </a:prstGeom>
          <a:solidFill>
            <a:srgbClr val="FFB6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Cloud 3"/>
          <p:cNvSpPr/>
          <p:nvPr/>
        </p:nvSpPr>
        <p:spPr>
          <a:xfrm>
            <a:off x="8229600" y="274320"/>
            <a:ext cx="731520" cy="548640"/>
          </a:xfrm>
          <a:prstGeom prst="cloud">
            <a:avLst/>
          </a:prstGeom>
          <a:solidFill>
            <a:srgbClr val="FFCCE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0" name="Content Placeholder 9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2390" y="0"/>
            <a:ext cx="9144635" cy="6795770"/>
          </a:xfrm>
          <a:prstGeom prst="rect">
            <a:avLst/>
          </a:prstGeom>
        </p:spPr>
      </p:pic>
      <p:sp>
        <p:nvSpPr>
          <p:cNvPr id="9" name="Content Placeholder 8"/>
          <p:cNvSpPr/>
          <p:nvPr>
            <p:ph sz="half" idx="1"/>
          </p:nvPr>
        </p:nvSpPr>
        <p:spPr>
          <a:xfrm>
            <a:off x="-635" y="168275"/>
            <a:ext cx="9144635" cy="5211445"/>
          </a:xfrm>
        </p:spPr>
        <p:txBody>
          <a:bodyPr>
            <a:normAutofit/>
          </a:bodyPr>
          <a:p>
            <a:pPr marL="0" indent="0">
              <a:buNone/>
            </a:pPr>
            <a:r>
              <a:rPr lang="vi-VN" altLang="en-US" u="heavy">
                <a:solidFill>
                  <a:schemeClr val="accent4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*</a:t>
            </a:r>
            <a:r>
              <a:rPr lang="vi-VN" altLang="en-US" u="heavy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Đàm thoại, trích dẫn giúp trẻ hiểu nội dung bài thơ</a:t>
            </a:r>
            <a:endParaRPr lang="vi-VN" altLang="en-US" u="heavy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r>
              <a:rPr lang="vi-VN" altLang="en-US" u="heavy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Cô vừa đọc cho các bạn nghe bài thơ gì ?</a:t>
            </a:r>
            <a:endParaRPr lang="vi-VN" altLang="en-US" u="heavy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r>
              <a:rPr lang="vi-VN" altLang="en-US" u="heavy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Bài thơ nhác đến phương tiện gìao thông nào ?</a:t>
            </a:r>
            <a:endParaRPr lang="vi-VN" altLang="en-US" u="heavy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r>
              <a:rPr lang="vi-VN" altLang="en-US" u="heavy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Ai đã chơi thả thuyền giấy trông bài thơ ?</a:t>
            </a:r>
            <a:endParaRPr lang="vi-VN" altLang="en-US" u="heavy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r>
              <a:rPr lang="vi-VN" altLang="en-US" u="heavy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Khi thả thuyền xuống nước thì thuyền như nào ?</a:t>
            </a:r>
            <a:endParaRPr lang="vi-VN" altLang="en-US" u="heavy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r>
              <a:rPr lang="vi-VN" altLang="en-US" u="heavy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Em bé nhìn thuyền chôi trên nước thế nào ?</a:t>
            </a:r>
            <a:endParaRPr lang="vi-VN" altLang="en-US" u="heavy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r>
              <a:rPr lang="vi-VN" altLang="en-US" u="heavy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Khi bạn nhỏ nhìn thuyền trôi trên mặt nước đã nghĩ điều gì ?</a:t>
            </a:r>
            <a:endParaRPr lang="vi-VN" altLang="en-US" u="heavy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marL="0" indent="0">
              <a:buNone/>
            </a:pPr>
            <a:r>
              <a:rPr lang="vi-VN" altLang="en-US" u="heavy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.Em bé đã làm gì khi thuyền trôi ?</a:t>
            </a:r>
            <a:endParaRPr lang="vi-VN" altLang="en-US" u="heavy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endParaRPr lang="vi-VN" altLang="en-US" u="heavy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6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Heart 2"/>
          <p:cNvSpPr/>
          <p:nvPr/>
        </p:nvSpPr>
        <p:spPr>
          <a:xfrm>
            <a:off x="182880" y="182880"/>
            <a:ext cx="548640" cy="548640"/>
          </a:xfrm>
          <a:prstGeom prst="heart">
            <a:avLst/>
          </a:prstGeom>
          <a:solidFill>
            <a:srgbClr val="FFB6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8" name="Content Placeholder 7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-635" y="-635"/>
            <a:ext cx="9327515" cy="6996430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8229600" y="274320"/>
            <a:ext cx="731520" cy="548640"/>
          </a:xfrm>
          <a:prstGeom prst="cloud">
            <a:avLst/>
          </a:prstGeom>
          <a:solidFill>
            <a:srgbClr val="FFCCE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998220" y="0"/>
            <a:ext cx="7470775" cy="421449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ctr"/>
            <a:r>
              <a:rPr lang="vi-VN" sz="4400"/>
              <a:t>Dạy đọc thơ</a:t>
            </a:r>
            <a:endParaRPr lang="vi-VN" sz="4400"/>
          </a:p>
          <a:p>
            <a:pPr algn="ctr"/>
            <a:r>
              <a:rPr lang="vi-VN" sz="4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Cô cho cả lớp đọc 2 -3 lần</a:t>
            </a:r>
            <a:endParaRPr lang="vi-VN" sz="4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vi-VN" sz="4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- Tổ đọc thơ</a:t>
            </a:r>
            <a:endParaRPr lang="vi-VN" sz="4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vi-VN" sz="4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- Nhóm đọc thơ</a:t>
            </a:r>
            <a:endParaRPr lang="vi-VN" sz="4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vi-VN" sz="4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- Cá nhân đọc thơ</a:t>
            </a:r>
            <a:endParaRPr lang="vi-VN" sz="4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vi-VN" sz="4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+ Cô sửa sai cho trẻ</a:t>
            </a:r>
            <a:endParaRPr lang="vi-VN" sz="4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6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2" name="Content Placeholder 11"/>
          <p:cNvPicPr>
            <a:picLocks noChangeAspect="1"/>
          </p:cNvPicPr>
          <p:nvPr>
            <p:ph sz="half" idx="2"/>
          </p:nvPr>
        </p:nvPicPr>
        <p:blipFill>
          <a:blip r:embed="rId1"/>
          <a:srcRect l="20258" r="20258"/>
          <a:stretch>
            <a:fillRect/>
          </a:stretch>
        </p:blipFill>
        <p:spPr>
          <a:xfrm>
            <a:off x="0" y="0"/>
            <a:ext cx="9144000" cy="6857365"/>
          </a:xfrm>
        </p:spPr>
      </p:pic>
      <p:sp>
        <p:nvSpPr>
          <p:cNvPr id="3" name="Heart 2"/>
          <p:cNvSpPr/>
          <p:nvPr/>
        </p:nvSpPr>
        <p:spPr>
          <a:xfrm>
            <a:off x="182880" y="182880"/>
            <a:ext cx="548640" cy="548640"/>
          </a:xfrm>
          <a:prstGeom prst="heart">
            <a:avLst/>
          </a:prstGeom>
          <a:solidFill>
            <a:srgbClr val="FFB6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Cloud 3"/>
          <p:cNvSpPr/>
          <p:nvPr/>
        </p:nvSpPr>
        <p:spPr>
          <a:xfrm>
            <a:off x="8229600" y="274320"/>
            <a:ext cx="731520" cy="548640"/>
          </a:xfrm>
          <a:prstGeom prst="cloud">
            <a:avLst/>
          </a:prstGeom>
          <a:solidFill>
            <a:srgbClr val="FFCCE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" name="Content Placeholder 1"/>
          <p:cNvSpPr/>
          <p:nvPr>
            <p:ph sz="half" idx="1"/>
          </p:nvPr>
        </p:nvSpPr>
        <p:spPr>
          <a:xfrm>
            <a:off x="2052955" y="822960"/>
            <a:ext cx="6260465" cy="186944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p>
            <a:r>
              <a:rPr lang="vi-V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Trò chơi :Đua thuyền</a:t>
            </a:r>
            <a:endParaRPr lang="vi-V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r>
              <a:rPr lang="vi-V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Cô hướng dẫn cách chơi luật chơi</a:t>
            </a:r>
            <a:endParaRPr lang="vi-V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r>
              <a:rPr lang="vi-V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Trẻ trơi</a:t>
            </a:r>
            <a:endParaRPr lang="vi-V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endParaRPr lang="vi-V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rcRect t="8750" b="8750"/>
          <a:stretch>
            <a:fillRect/>
          </a:stretch>
        </p:blipFill>
        <p:spPr>
          <a:xfrm>
            <a:off x="0" y="27940"/>
            <a:ext cx="9017000" cy="683006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2445" y="3768725"/>
            <a:ext cx="6211570" cy="854710"/>
          </a:xfrm>
        </p:spPr>
        <p:txBody>
          <a:bodyPr>
            <a:normAutofit fontScale="90000"/>
          </a:bodyPr>
          <a:p>
            <a:r>
              <a:rPr lang="vi-VN" altLang="en-US"/>
              <a:t>Hoạt động 3:Kết thúc</a:t>
            </a:r>
            <a:br>
              <a:rPr lang="vi-VN" altLang="en-US"/>
            </a:br>
            <a:r>
              <a:rPr lang="vi-VN" altLang="en-US"/>
              <a:t>Cô nhận xét giờ hoc</a:t>
            </a:r>
            <a:endParaRPr lang="vi-VN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767</Words>
  <Application>WPS Presentation</Application>
  <PresentationFormat>On-screen Show (4:3)</PresentationFormat>
  <Paragraphs>42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6" baseType="lpstr">
      <vt:lpstr>Arial</vt:lpstr>
      <vt:lpstr>SimSun</vt:lpstr>
      <vt:lpstr>Wingdings</vt:lpstr>
      <vt:lpstr>Arial</vt:lpstr>
      <vt:lpstr>Calibri</vt:lpstr>
      <vt:lpstr>Microsoft YaHei</vt:lpstr>
      <vt:lpstr>Arial Unicode MS</vt:lpstr>
      <vt:lpstr>Times New Roman</vt:lpstr>
      <vt:lpstr>Office Theme</vt:lpstr>
      <vt:lpstr>Lĩnh Vực Phát Triển Ngôn Ngữ</vt:lpstr>
      <vt:lpstr>Hoạt Động:1</vt:lpstr>
      <vt:lpstr>Hoạt động 2:Nôị dung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dc:description>generated using python-pptx</dc:description>
  <cp:lastModifiedBy>CHAM NHI PC</cp:lastModifiedBy>
  <cp:revision>10</cp:revision>
  <dcterms:created xsi:type="dcterms:W3CDTF">2013-01-27T09:14:00Z</dcterms:created>
  <dcterms:modified xsi:type="dcterms:W3CDTF">2026-03-18T03:08:44Z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C931966C88ED41BEA2120C9A6513C8F1_13</vt:lpwstr>
  </property>
  <property fmtid="{D5CDD505-2E9C-101B-9397-08002B2CF9AE}" pid="3" name="KSOProductBuildVer">
    <vt:lpwstr>1033-12.2.0.23155</vt:lpwstr>
  </property>
</Properties>
</file>